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4" r:id="rId1"/>
  </p:sldMasterIdLst>
  <p:notesMasterIdLst>
    <p:notesMasterId r:id="rId28"/>
  </p:notesMasterIdLst>
  <p:sldIdLst>
    <p:sldId id="286" r:id="rId2"/>
    <p:sldId id="287" r:id="rId3"/>
    <p:sldId id="288" r:id="rId4"/>
    <p:sldId id="293" r:id="rId5"/>
    <p:sldId id="290" r:id="rId6"/>
    <p:sldId id="291" r:id="rId7"/>
    <p:sldId id="292" r:id="rId8"/>
    <p:sldId id="294" r:id="rId9"/>
    <p:sldId id="295" r:id="rId10"/>
    <p:sldId id="296" r:id="rId11"/>
    <p:sldId id="298" r:id="rId12"/>
    <p:sldId id="299" r:id="rId13"/>
    <p:sldId id="300" r:id="rId14"/>
    <p:sldId id="301" r:id="rId15"/>
    <p:sldId id="302" r:id="rId16"/>
    <p:sldId id="303" r:id="rId17"/>
    <p:sldId id="304" r:id="rId18"/>
    <p:sldId id="308" r:id="rId19"/>
    <p:sldId id="305" r:id="rId20"/>
    <p:sldId id="311" r:id="rId21"/>
    <p:sldId id="312" r:id="rId22"/>
    <p:sldId id="313" r:id="rId23"/>
    <p:sldId id="314" r:id="rId24"/>
    <p:sldId id="315" r:id="rId25"/>
    <p:sldId id="316" r:id="rId26"/>
    <p:sldId id="318" r:id="rId27"/>
  </p:sldIdLst>
  <p:sldSz cx="24384000" cy="13716000"/>
  <p:notesSz cx="6858000" cy="9144000"/>
  <p:defaultTex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4320">
          <p15:clr>
            <a:srgbClr val="A4A3A4"/>
          </p15:clr>
        </p15:guide>
        <p15:guide id="2" pos="76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BH" initials="K" lastIdx="3" clrIdx="0"/>
  <p:cmAuthor id="1" name="Tom Shannon" initials="TS" lastIdx="3"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9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854" autoAdjust="0"/>
    <p:restoredTop sz="72323" autoAdjust="0"/>
  </p:normalViewPr>
  <p:slideViewPr>
    <p:cSldViewPr snapToGrid="0">
      <p:cViewPr varScale="1">
        <p:scale>
          <a:sx n="44" d="100"/>
          <a:sy n="44" d="100"/>
        </p:scale>
        <p:origin x="-245" y="-86"/>
      </p:cViewPr>
      <p:guideLst>
        <p:guide orient="horz" pos="4320"/>
        <p:guide pos="76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1E1B77A-AB62-4D77-8DA0-9E5D4120D787}"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US"/>
        </a:p>
      </dgm:t>
    </dgm:pt>
    <dgm:pt modelId="{18A0A008-758C-4415-9C51-989D5CFDE94E}">
      <dgm:prSet/>
      <dgm:spPr/>
      <dgm:t>
        <a:bodyPr/>
        <a:lstStyle/>
        <a:p>
          <a:pPr>
            <a:lnSpc>
              <a:spcPct val="90000"/>
            </a:lnSpc>
          </a:pPr>
          <a:r>
            <a:rPr lang="en-US" dirty="0" smtClean="0"/>
            <a:t>You can group Actors in a scene by clicking one Actor and holding down the Ctrl key as you click other Actors you want to add to the grouping. </a:t>
          </a:r>
          <a:endParaRPr lang="en-US" dirty="0"/>
        </a:p>
      </dgm:t>
    </dgm:pt>
    <dgm:pt modelId="{4688CBD3-B611-4CB1-9753-DE015F2ABB99}" type="parTrans" cxnId="{DDEE1EA7-E606-45E3-BD1E-60AE3978FBD4}">
      <dgm:prSet/>
      <dgm:spPr/>
      <dgm:t>
        <a:bodyPr/>
        <a:lstStyle/>
        <a:p>
          <a:endParaRPr lang="en-US"/>
        </a:p>
      </dgm:t>
    </dgm:pt>
    <dgm:pt modelId="{23B731F3-825E-4007-B89C-D5C9E81A9C2F}" type="sibTrans" cxnId="{DDEE1EA7-E606-45E3-BD1E-60AE3978FBD4}">
      <dgm:prSet/>
      <dgm:spPr/>
      <dgm:t>
        <a:bodyPr/>
        <a:lstStyle/>
        <a:p>
          <a:endParaRPr lang="en-US"/>
        </a:p>
      </dgm:t>
    </dgm:pt>
    <dgm:pt modelId="{E15D9468-D64E-4A79-9D65-B4056948E472}">
      <dgm:prSet/>
      <dgm:spPr/>
      <dgm:t>
        <a:bodyPr/>
        <a:lstStyle/>
        <a:p>
          <a:pPr>
            <a:lnSpc>
              <a:spcPct val="90000"/>
            </a:lnSpc>
          </a:pPr>
          <a:r>
            <a:rPr lang="en-US" dirty="0" smtClean="0"/>
            <a:t>Then you can right-click any of the selected Actors and select Group from the context menu. </a:t>
          </a:r>
          <a:endParaRPr lang="en-US" dirty="0"/>
        </a:p>
      </dgm:t>
    </dgm:pt>
    <dgm:pt modelId="{51CAA7C3-91F0-4885-AD6A-5F2B01B9B037}" type="parTrans" cxnId="{D5A2D856-8F75-4494-A03C-2BA7C8B5EF01}">
      <dgm:prSet/>
      <dgm:spPr/>
      <dgm:t>
        <a:bodyPr/>
        <a:lstStyle/>
        <a:p>
          <a:endParaRPr lang="en-US"/>
        </a:p>
      </dgm:t>
    </dgm:pt>
    <dgm:pt modelId="{7F047B9D-23DE-462E-A6E4-BD2DFD362755}" type="sibTrans" cxnId="{D5A2D856-8F75-4494-A03C-2BA7C8B5EF01}">
      <dgm:prSet/>
      <dgm:spPr/>
      <dgm:t>
        <a:bodyPr/>
        <a:lstStyle/>
        <a:p>
          <a:endParaRPr lang="en-US"/>
        </a:p>
      </dgm:t>
    </dgm:pt>
    <dgm:pt modelId="{5CF48189-E121-4214-8BDE-0B1B0984AB29}">
      <dgm:prSet/>
      <dgm:spPr/>
      <dgm:t>
        <a:bodyPr/>
        <a:lstStyle/>
        <a:p>
          <a:pPr>
            <a:lnSpc>
              <a:spcPct val="90000"/>
            </a:lnSpc>
          </a:pPr>
          <a:r>
            <a:rPr lang="en-US" dirty="0" smtClean="0"/>
            <a:t>You can also use the shortcut key </a:t>
          </a:r>
          <a:r>
            <a:rPr lang="en-US" dirty="0" err="1" smtClean="0"/>
            <a:t>Ctrl+G</a:t>
          </a:r>
          <a:r>
            <a:rPr lang="en-US" dirty="0" smtClean="0"/>
            <a:t> to group the selected Actors together.</a:t>
          </a:r>
          <a:endParaRPr lang="en-US" dirty="0"/>
        </a:p>
      </dgm:t>
    </dgm:pt>
    <dgm:pt modelId="{DC61B2BE-F20A-4944-A736-1C5603F6EDF8}" type="parTrans" cxnId="{7924C3DE-C07B-415B-B00E-1AC46639429F}">
      <dgm:prSet/>
      <dgm:spPr/>
      <dgm:t>
        <a:bodyPr/>
        <a:lstStyle/>
        <a:p>
          <a:endParaRPr lang="en-US"/>
        </a:p>
      </dgm:t>
    </dgm:pt>
    <dgm:pt modelId="{73E94D59-5D8C-4819-A6F4-7A02E8C5440E}" type="sibTrans" cxnId="{7924C3DE-C07B-415B-B00E-1AC46639429F}">
      <dgm:prSet/>
      <dgm:spPr/>
      <dgm:t>
        <a:bodyPr/>
        <a:lstStyle/>
        <a:p>
          <a:endParaRPr lang="en-US"/>
        </a:p>
      </dgm:t>
    </dgm:pt>
    <dgm:pt modelId="{CB50AB83-FF14-4A13-99B7-224A64D85B53}" type="pres">
      <dgm:prSet presAssocID="{21E1B77A-AB62-4D77-8DA0-9E5D4120D787}" presName="Name0" presStyleCnt="0">
        <dgm:presLayoutVars>
          <dgm:chMax val="7"/>
          <dgm:chPref val="7"/>
          <dgm:dir/>
        </dgm:presLayoutVars>
      </dgm:prSet>
      <dgm:spPr/>
      <dgm:t>
        <a:bodyPr/>
        <a:lstStyle/>
        <a:p>
          <a:endParaRPr lang="en-US"/>
        </a:p>
      </dgm:t>
    </dgm:pt>
    <dgm:pt modelId="{52E72931-125E-45FE-BEA1-F5ED40E8D709}" type="pres">
      <dgm:prSet presAssocID="{21E1B77A-AB62-4D77-8DA0-9E5D4120D787}" presName="Name1" presStyleCnt="0"/>
      <dgm:spPr/>
    </dgm:pt>
    <dgm:pt modelId="{3BBA3AA5-3037-4743-9978-60E90BDD35CC}" type="pres">
      <dgm:prSet presAssocID="{21E1B77A-AB62-4D77-8DA0-9E5D4120D787}" presName="cycle" presStyleCnt="0"/>
      <dgm:spPr/>
    </dgm:pt>
    <dgm:pt modelId="{BFB7D9C8-E77F-4DF1-BDD0-96B414D3DAFB}" type="pres">
      <dgm:prSet presAssocID="{21E1B77A-AB62-4D77-8DA0-9E5D4120D787}" presName="srcNode" presStyleLbl="node1" presStyleIdx="0" presStyleCnt="3"/>
      <dgm:spPr/>
    </dgm:pt>
    <dgm:pt modelId="{2BF020FA-133C-44C6-BA67-E4B76B6CF69E}" type="pres">
      <dgm:prSet presAssocID="{21E1B77A-AB62-4D77-8DA0-9E5D4120D787}" presName="conn" presStyleLbl="parChTrans1D2" presStyleIdx="0" presStyleCnt="1"/>
      <dgm:spPr/>
      <dgm:t>
        <a:bodyPr/>
        <a:lstStyle/>
        <a:p>
          <a:endParaRPr lang="en-US"/>
        </a:p>
      </dgm:t>
    </dgm:pt>
    <dgm:pt modelId="{601B9F9A-7EB4-499E-A45C-73183E6117CA}" type="pres">
      <dgm:prSet presAssocID="{21E1B77A-AB62-4D77-8DA0-9E5D4120D787}" presName="extraNode" presStyleLbl="node1" presStyleIdx="0" presStyleCnt="3"/>
      <dgm:spPr/>
    </dgm:pt>
    <dgm:pt modelId="{E0EF2EC8-24C6-4577-8FB8-2D6550833DAB}" type="pres">
      <dgm:prSet presAssocID="{21E1B77A-AB62-4D77-8DA0-9E5D4120D787}" presName="dstNode" presStyleLbl="node1" presStyleIdx="0" presStyleCnt="3"/>
      <dgm:spPr/>
    </dgm:pt>
    <dgm:pt modelId="{F7C39057-FF3B-432D-92A7-C528F7B0471E}" type="pres">
      <dgm:prSet presAssocID="{18A0A008-758C-4415-9C51-989D5CFDE94E}" presName="text_1" presStyleLbl="node1" presStyleIdx="0" presStyleCnt="3">
        <dgm:presLayoutVars>
          <dgm:bulletEnabled val="1"/>
        </dgm:presLayoutVars>
      </dgm:prSet>
      <dgm:spPr/>
      <dgm:t>
        <a:bodyPr/>
        <a:lstStyle/>
        <a:p>
          <a:endParaRPr lang="en-US"/>
        </a:p>
      </dgm:t>
    </dgm:pt>
    <dgm:pt modelId="{A7B3E989-7F1F-4768-B083-8F1727F98AB2}" type="pres">
      <dgm:prSet presAssocID="{18A0A008-758C-4415-9C51-989D5CFDE94E}" presName="accent_1" presStyleCnt="0"/>
      <dgm:spPr/>
    </dgm:pt>
    <dgm:pt modelId="{27607975-5E23-4FFB-BE2D-F7536770604C}" type="pres">
      <dgm:prSet presAssocID="{18A0A008-758C-4415-9C51-989D5CFDE94E}" presName="accentRepeatNode" presStyleLbl="solidFgAcc1" presStyleIdx="0" presStyleCnt="3"/>
      <dgm:spPr/>
    </dgm:pt>
    <dgm:pt modelId="{EC234494-CC26-4F41-B52E-191AD5EDC073}" type="pres">
      <dgm:prSet presAssocID="{E15D9468-D64E-4A79-9D65-B4056948E472}" presName="text_2" presStyleLbl="node1" presStyleIdx="1" presStyleCnt="3">
        <dgm:presLayoutVars>
          <dgm:bulletEnabled val="1"/>
        </dgm:presLayoutVars>
      </dgm:prSet>
      <dgm:spPr/>
      <dgm:t>
        <a:bodyPr/>
        <a:lstStyle/>
        <a:p>
          <a:endParaRPr lang="en-US"/>
        </a:p>
      </dgm:t>
    </dgm:pt>
    <dgm:pt modelId="{9B1AC290-A423-492C-9FC5-340BA372DE9A}" type="pres">
      <dgm:prSet presAssocID="{E15D9468-D64E-4A79-9D65-B4056948E472}" presName="accent_2" presStyleCnt="0"/>
      <dgm:spPr/>
    </dgm:pt>
    <dgm:pt modelId="{F54EF5E4-1139-4C52-B3E5-76E6F6D75118}" type="pres">
      <dgm:prSet presAssocID="{E15D9468-D64E-4A79-9D65-B4056948E472}" presName="accentRepeatNode" presStyleLbl="solidFgAcc1" presStyleIdx="1" presStyleCnt="3"/>
      <dgm:spPr/>
    </dgm:pt>
    <dgm:pt modelId="{29717A27-67F1-4BE3-908F-D244B3CCE74C}" type="pres">
      <dgm:prSet presAssocID="{5CF48189-E121-4214-8BDE-0B1B0984AB29}" presName="text_3" presStyleLbl="node1" presStyleIdx="2" presStyleCnt="3">
        <dgm:presLayoutVars>
          <dgm:bulletEnabled val="1"/>
        </dgm:presLayoutVars>
      </dgm:prSet>
      <dgm:spPr/>
      <dgm:t>
        <a:bodyPr/>
        <a:lstStyle/>
        <a:p>
          <a:endParaRPr lang="en-US"/>
        </a:p>
      </dgm:t>
    </dgm:pt>
    <dgm:pt modelId="{D8DD0CF5-2BCB-454B-AE9A-8A2618C81D27}" type="pres">
      <dgm:prSet presAssocID="{5CF48189-E121-4214-8BDE-0B1B0984AB29}" presName="accent_3" presStyleCnt="0"/>
      <dgm:spPr/>
    </dgm:pt>
    <dgm:pt modelId="{B2A9811F-069D-4D6F-B371-4F42B2FEEBAA}" type="pres">
      <dgm:prSet presAssocID="{5CF48189-E121-4214-8BDE-0B1B0984AB29}" presName="accentRepeatNode" presStyleLbl="solidFgAcc1" presStyleIdx="2" presStyleCnt="3"/>
      <dgm:spPr/>
    </dgm:pt>
  </dgm:ptLst>
  <dgm:cxnLst>
    <dgm:cxn modelId="{D5A2D856-8F75-4494-A03C-2BA7C8B5EF01}" srcId="{21E1B77A-AB62-4D77-8DA0-9E5D4120D787}" destId="{E15D9468-D64E-4A79-9D65-B4056948E472}" srcOrd="1" destOrd="0" parTransId="{51CAA7C3-91F0-4885-AD6A-5F2B01B9B037}" sibTransId="{7F047B9D-23DE-462E-A6E4-BD2DFD362755}"/>
    <dgm:cxn modelId="{6DC78DFB-CF4E-4102-9251-5EB2C39CA220}" type="presOf" srcId="{23B731F3-825E-4007-B89C-D5C9E81A9C2F}" destId="{2BF020FA-133C-44C6-BA67-E4B76B6CF69E}" srcOrd="0" destOrd="0" presId="urn:microsoft.com/office/officeart/2008/layout/VerticalCurvedList"/>
    <dgm:cxn modelId="{EC949671-6CA2-47F2-814F-A725BF3D2775}" type="presOf" srcId="{21E1B77A-AB62-4D77-8DA0-9E5D4120D787}" destId="{CB50AB83-FF14-4A13-99B7-224A64D85B53}" srcOrd="0" destOrd="0" presId="urn:microsoft.com/office/officeart/2008/layout/VerticalCurvedList"/>
    <dgm:cxn modelId="{DDEE1EA7-E606-45E3-BD1E-60AE3978FBD4}" srcId="{21E1B77A-AB62-4D77-8DA0-9E5D4120D787}" destId="{18A0A008-758C-4415-9C51-989D5CFDE94E}" srcOrd="0" destOrd="0" parTransId="{4688CBD3-B611-4CB1-9753-DE015F2ABB99}" sibTransId="{23B731F3-825E-4007-B89C-D5C9E81A9C2F}"/>
    <dgm:cxn modelId="{838A4B78-611F-4933-9EF9-20015BA3755F}" type="presOf" srcId="{E15D9468-D64E-4A79-9D65-B4056948E472}" destId="{EC234494-CC26-4F41-B52E-191AD5EDC073}" srcOrd="0" destOrd="0" presId="urn:microsoft.com/office/officeart/2008/layout/VerticalCurvedList"/>
    <dgm:cxn modelId="{81B70355-6F06-4631-A8E0-C39FD5952D83}" type="presOf" srcId="{18A0A008-758C-4415-9C51-989D5CFDE94E}" destId="{F7C39057-FF3B-432D-92A7-C528F7B0471E}" srcOrd="0" destOrd="0" presId="urn:microsoft.com/office/officeart/2008/layout/VerticalCurvedList"/>
    <dgm:cxn modelId="{38E81675-EB6C-4309-AFD9-44B75FBF3452}" type="presOf" srcId="{5CF48189-E121-4214-8BDE-0B1B0984AB29}" destId="{29717A27-67F1-4BE3-908F-D244B3CCE74C}" srcOrd="0" destOrd="0" presId="urn:microsoft.com/office/officeart/2008/layout/VerticalCurvedList"/>
    <dgm:cxn modelId="{7924C3DE-C07B-415B-B00E-1AC46639429F}" srcId="{21E1B77A-AB62-4D77-8DA0-9E5D4120D787}" destId="{5CF48189-E121-4214-8BDE-0B1B0984AB29}" srcOrd="2" destOrd="0" parTransId="{DC61B2BE-F20A-4944-A736-1C5603F6EDF8}" sibTransId="{73E94D59-5D8C-4819-A6F4-7A02E8C5440E}"/>
    <dgm:cxn modelId="{684855A3-490D-4F11-8847-58B40896642F}" type="presParOf" srcId="{CB50AB83-FF14-4A13-99B7-224A64D85B53}" destId="{52E72931-125E-45FE-BEA1-F5ED40E8D709}" srcOrd="0" destOrd="0" presId="urn:microsoft.com/office/officeart/2008/layout/VerticalCurvedList"/>
    <dgm:cxn modelId="{BF1F2B69-59B3-496C-8985-8114FDD5113A}" type="presParOf" srcId="{52E72931-125E-45FE-BEA1-F5ED40E8D709}" destId="{3BBA3AA5-3037-4743-9978-60E90BDD35CC}" srcOrd="0" destOrd="0" presId="urn:microsoft.com/office/officeart/2008/layout/VerticalCurvedList"/>
    <dgm:cxn modelId="{67D20EB4-ECED-4A22-9C81-351DC6BBF41B}" type="presParOf" srcId="{3BBA3AA5-3037-4743-9978-60E90BDD35CC}" destId="{BFB7D9C8-E77F-4DF1-BDD0-96B414D3DAFB}" srcOrd="0" destOrd="0" presId="urn:microsoft.com/office/officeart/2008/layout/VerticalCurvedList"/>
    <dgm:cxn modelId="{0C18B4C4-8EC3-47A2-B31E-908C3CA2FCB4}" type="presParOf" srcId="{3BBA3AA5-3037-4743-9978-60E90BDD35CC}" destId="{2BF020FA-133C-44C6-BA67-E4B76B6CF69E}" srcOrd="1" destOrd="0" presId="urn:microsoft.com/office/officeart/2008/layout/VerticalCurvedList"/>
    <dgm:cxn modelId="{428C1D1B-3751-4826-A08D-B61A807AFDA2}" type="presParOf" srcId="{3BBA3AA5-3037-4743-9978-60E90BDD35CC}" destId="{601B9F9A-7EB4-499E-A45C-73183E6117CA}" srcOrd="2" destOrd="0" presId="urn:microsoft.com/office/officeart/2008/layout/VerticalCurvedList"/>
    <dgm:cxn modelId="{EE715815-E6B1-4817-B6B2-6B769C27E539}" type="presParOf" srcId="{3BBA3AA5-3037-4743-9978-60E90BDD35CC}" destId="{E0EF2EC8-24C6-4577-8FB8-2D6550833DAB}" srcOrd="3" destOrd="0" presId="urn:microsoft.com/office/officeart/2008/layout/VerticalCurvedList"/>
    <dgm:cxn modelId="{E488F6EC-18EE-4E8E-A935-132A0A1CD025}" type="presParOf" srcId="{52E72931-125E-45FE-BEA1-F5ED40E8D709}" destId="{F7C39057-FF3B-432D-92A7-C528F7B0471E}" srcOrd="1" destOrd="0" presId="urn:microsoft.com/office/officeart/2008/layout/VerticalCurvedList"/>
    <dgm:cxn modelId="{C6DF9F0C-0FC5-4143-80CE-8B73200D23BA}" type="presParOf" srcId="{52E72931-125E-45FE-BEA1-F5ED40E8D709}" destId="{A7B3E989-7F1F-4768-B083-8F1727F98AB2}" srcOrd="2" destOrd="0" presId="urn:microsoft.com/office/officeart/2008/layout/VerticalCurvedList"/>
    <dgm:cxn modelId="{35F58F99-428E-4BE6-A8FD-05D3641C7C52}" type="presParOf" srcId="{A7B3E989-7F1F-4768-B083-8F1727F98AB2}" destId="{27607975-5E23-4FFB-BE2D-F7536770604C}" srcOrd="0" destOrd="0" presId="urn:microsoft.com/office/officeart/2008/layout/VerticalCurvedList"/>
    <dgm:cxn modelId="{79C0AB80-0CAF-4E27-82CA-73326B512E6F}" type="presParOf" srcId="{52E72931-125E-45FE-BEA1-F5ED40E8D709}" destId="{EC234494-CC26-4F41-B52E-191AD5EDC073}" srcOrd="3" destOrd="0" presId="urn:microsoft.com/office/officeart/2008/layout/VerticalCurvedList"/>
    <dgm:cxn modelId="{02653449-2485-4824-87A8-CBC0C7211C53}" type="presParOf" srcId="{52E72931-125E-45FE-BEA1-F5ED40E8D709}" destId="{9B1AC290-A423-492C-9FC5-340BA372DE9A}" srcOrd="4" destOrd="0" presId="urn:microsoft.com/office/officeart/2008/layout/VerticalCurvedList"/>
    <dgm:cxn modelId="{B4B33DEF-3646-4BBA-81DC-A73B47223749}" type="presParOf" srcId="{9B1AC290-A423-492C-9FC5-340BA372DE9A}" destId="{F54EF5E4-1139-4C52-B3E5-76E6F6D75118}" srcOrd="0" destOrd="0" presId="urn:microsoft.com/office/officeart/2008/layout/VerticalCurvedList"/>
    <dgm:cxn modelId="{DFAA2490-FD7D-44D4-9704-515C056E3000}" type="presParOf" srcId="{52E72931-125E-45FE-BEA1-F5ED40E8D709}" destId="{29717A27-67F1-4BE3-908F-D244B3CCE74C}" srcOrd="5" destOrd="0" presId="urn:microsoft.com/office/officeart/2008/layout/VerticalCurvedList"/>
    <dgm:cxn modelId="{05F20FCA-E947-44B0-B780-4F83FFE0A997}" type="presParOf" srcId="{52E72931-125E-45FE-BEA1-F5ED40E8D709}" destId="{D8DD0CF5-2BCB-454B-AE9A-8A2618C81D27}" srcOrd="6" destOrd="0" presId="urn:microsoft.com/office/officeart/2008/layout/VerticalCurvedList"/>
    <dgm:cxn modelId="{3C9A895E-97A6-447B-866E-A26DE782B4DD}" type="presParOf" srcId="{D8DD0CF5-2BCB-454B-AE9A-8A2618C81D27}" destId="{B2A9811F-069D-4D6F-B371-4F42B2FEEBAA}"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2.wmf"/></Relationships>
</file>

<file path=ppt/media/image1.png>
</file>

<file path=ppt/media/image10.png>
</file>

<file path=ppt/media/image11.png>
</file>

<file path=ppt/media/image12.wmf>
</file>

<file path=ppt/media/image13.png>
</file>

<file path=ppt/media/image14.png>
</file>

<file path=ppt/media/image15.png>
</file>

<file path=ppt/media/image17.png>
</file>

<file path=ppt/media/image18.png>
</file>

<file path=ppt/media/image2.png>
</file>

<file path=ppt/media/image20.png>
</file>

<file path=ppt/media/image3.jpg>
</file>

<file path=ppt/media/image4.png>
</file>

<file path=ppt/media/image5.wmf>
</file>

<file path=ppt/media/image6.png>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728594-097D-4E02-9503-9484EFABE774}" type="datetimeFigureOut">
              <a:rPr lang="en-US" smtClean="0"/>
              <a:t>6/8/2018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E3E2A5-427C-4250-8E25-D678980927EA}" type="slidenum">
              <a:rPr lang="en-US" smtClean="0"/>
              <a:t>‹#›</a:t>
            </a:fld>
            <a:endParaRPr lang="en-US"/>
          </a:p>
        </p:txBody>
      </p:sp>
    </p:spTree>
    <p:extLst>
      <p:ext uri="{BB962C8B-B14F-4D97-AF65-F5344CB8AC3E}">
        <p14:creationId xmlns:p14="http://schemas.microsoft.com/office/powerpoint/2010/main" val="2674231980"/>
      </p:ext>
    </p:extLst>
  </p:cSld>
  <p:clrMap bg1="lt1" tx1="dk1" bg2="lt2" tx2="dk2" accent1="accent1" accent2="accent2" accent3="accent3" accent4="accent4" accent5="accent5" accent6="accent6" hlink="hlink" folHlink="folHlink"/>
  <p:notesStyle>
    <a:lvl1pPr marL="0" algn="l" defTabSz="1828800" rtl="0" eaLnBrk="1" latinLnBrk="0" hangingPunct="1">
      <a:defRPr sz="2400" kern="1200">
        <a:solidFill>
          <a:schemeClr val="tx1"/>
        </a:solidFill>
        <a:latin typeface="+mn-lt"/>
        <a:ea typeface="+mn-ea"/>
        <a:cs typeface="+mn-cs"/>
      </a:defRPr>
    </a:lvl1pPr>
    <a:lvl2pPr marL="914400" algn="l" defTabSz="1828800" rtl="0" eaLnBrk="1" latinLnBrk="0" hangingPunct="1">
      <a:defRPr sz="2400" kern="1200">
        <a:solidFill>
          <a:schemeClr val="tx1"/>
        </a:solidFill>
        <a:latin typeface="+mn-lt"/>
        <a:ea typeface="+mn-ea"/>
        <a:cs typeface="+mn-cs"/>
      </a:defRPr>
    </a:lvl2pPr>
    <a:lvl3pPr marL="1828800" algn="l" defTabSz="1828800" rtl="0" eaLnBrk="1" latinLnBrk="0" hangingPunct="1">
      <a:defRPr sz="2400" kern="1200">
        <a:solidFill>
          <a:schemeClr val="tx1"/>
        </a:solidFill>
        <a:latin typeface="+mn-lt"/>
        <a:ea typeface="+mn-ea"/>
        <a:cs typeface="+mn-cs"/>
      </a:defRPr>
    </a:lvl3pPr>
    <a:lvl4pPr marL="2743200" algn="l" defTabSz="1828800" rtl="0" eaLnBrk="1" latinLnBrk="0" hangingPunct="1">
      <a:defRPr sz="2400" kern="1200">
        <a:solidFill>
          <a:schemeClr val="tx1"/>
        </a:solidFill>
        <a:latin typeface="+mn-lt"/>
        <a:ea typeface="+mn-ea"/>
        <a:cs typeface="+mn-cs"/>
      </a:defRPr>
    </a:lvl4pPr>
    <a:lvl5pPr marL="3657600" algn="l" defTabSz="1828800" rtl="0" eaLnBrk="1" latinLnBrk="0" hangingPunct="1">
      <a:defRPr sz="2400" kern="1200">
        <a:solidFill>
          <a:schemeClr val="tx1"/>
        </a:solidFill>
        <a:latin typeface="+mn-lt"/>
        <a:ea typeface="+mn-ea"/>
        <a:cs typeface="+mn-cs"/>
      </a:defRPr>
    </a:lvl5pPr>
    <a:lvl6pPr marL="4572000" algn="l" defTabSz="1828800" rtl="0" eaLnBrk="1" latinLnBrk="0" hangingPunct="1">
      <a:defRPr sz="2400" kern="1200">
        <a:solidFill>
          <a:schemeClr val="tx1"/>
        </a:solidFill>
        <a:latin typeface="+mn-lt"/>
        <a:ea typeface="+mn-ea"/>
        <a:cs typeface="+mn-cs"/>
      </a:defRPr>
    </a:lvl6pPr>
    <a:lvl7pPr marL="5486400" algn="l" defTabSz="1828800" rtl="0" eaLnBrk="1" latinLnBrk="0" hangingPunct="1">
      <a:defRPr sz="2400" kern="1200">
        <a:solidFill>
          <a:schemeClr val="tx1"/>
        </a:solidFill>
        <a:latin typeface="+mn-lt"/>
        <a:ea typeface="+mn-ea"/>
        <a:cs typeface="+mn-cs"/>
      </a:defRPr>
    </a:lvl7pPr>
    <a:lvl8pPr marL="6400800" algn="l" defTabSz="1828800" rtl="0" eaLnBrk="1" latinLnBrk="0" hangingPunct="1">
      <a:defRPr sz="2400" kern="1200">
        <a:solidFill>
          <a:schemeClr val="tx1"/>
        </a:solidFill>
        <a:latin typeface="+mn-lt"/>
        <a:ea typeface="+mn-ea"/>
        <a:cs typeface="+mn-cs"/>
      </a:defRPr>
    </a:lvl8pPr>
    <a:lvl9pPr marL="7315200" algn="l" defTabSz="1828800"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655761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E3E2A5-427C-4250-8E25-D678980927EA}" type="slidenum">
              <a:rPr lang="en-US" smtClean="0"/>
              <a:t>6</a:t>
            </a:fld>
            <a:endParaRPr lang="en-US"/>
          </a:p>
        </p:txBody>
      </p:sp>
    </p:spTree>
    <p:extLst>
      <p:ext uri="{BB962C8B-B14F-4D97-AF65-F5344CB8AC3E}">
        <p14:creationId xmlns:p14="http://schemas.microsoft.com/office/powerpoint/2010/main" val="25340526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E3E2A5-427C-4250-8E25-D678980927EA}" type="slidenum">
              <a:rPr lang="en-US" smtClean="0"/>
              <a:t>9</a:t>
            </a:fld>
            <a:endParaRPr lang="en-US"/>
          </a:p>
        </p:txBody>
      </p:sp>
    </p:spTree>
    <p:extLst>
      <p:ext uri="{BB962C8B-B14F-4D97-AF65-F5344CB8AC3E}">
        <p14:creationId xmlns:p14="http://schemas.microsoft.com/office/powerpoint/2010/main" val="121264608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Text Placeholder 18"/>
          <p:cNvSpPr>
            <a:spLocks noGrp="1"/>
          </p:cNvSpPr>
          <p:nvPr>
            <p:ph type="body" sz="quarter" idx="10"/>
          </p:nvPr>
        </p:nvSpPr>
        <p:spPr>
          <a:xfrm>
            <a:off x="1676400" y="10845298"/>
            <a:ext cx="21031200" cy="1387475"/>
          </a:xfrm>
        </p:spPr>
        <p:txBody>
          <a:bodyPr anchor="t" anchorCtr="1">
            <a:noAutofit/>
          </a:bodyPr>
          <a:lstStyle>
            <a:lvl1pPr marL="0" indent="0" algn="l">
              <a:buFont typeface="Arial" panose="020B0604020202020204" pitchFamily="34" charset="0"/>
              <a:buNone/>
              <a:defRPr lang="en-US" sz="8500" baseline="0" dirty="0" smtClean="0">
                <a:solidFill>
                  <a:schemeClr val="bg2"/>
                </a:solidFill>
                <a:latin typeface="+mj-lt"/>
                <a:sym typeface="Arial"/>
              </a:defRPr>
            </a:lvl1pPr>
          </a:lstStyle>
          <a:p>
            <a:pPr lvl="0" algn="ctr"/>
            <a:r>
              <a:rPr lang="en-US" sz="8000" dirty="0" smtClean="0">
                <a:solidFill>
                  <a:srgbClr val="FFFFFF"/>
                </a:solidFill>
                <a:latin typeface="+mn-lt"/>
                <a:cs typeface="Arial"/>
                <a:sym typeface="Arial"/>
              </a:rPr>
              <a:t>Click to edit Master text styles</a:t>
            </a:r>
          </a:p>
        </p:txBody>
      </p:sp>
      <p:sp>
        <p:nvSpPr>
          <p:cNvPr id="21" name="Text Placeholder 20"/>
          <p:cNvSpPr>
            <a:spLocks noGrp="1"/>
          </p:cNvSpPr>
          <p:nvPr>
            <p:ph type="body" sz="quarter" idx="11"/>
          </p:nvPr>
        </p:nvSpPr>
        <p:spPr>
          <a:xfrm>
            <a:off x="1676400" y="7094538"/>
            <a:ext cx="21031199" cy="3750760"/>
          </a:xfrm>
        </p:spPr>
        <p:txBody>
          <a:bodyPr anchor="b">
            <a:normAutofit/>
          </a:bodyPr>
          <a:lstStyle>
            <a:lvl1pPr marL="0" indent="0" algn="ctr">
              <a:buNone/>
              <a:defRPr sz="12000" cap="all" baseline="0">
                <a:solidFill>
                  <a:srgbClr val="FFD966"/>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en-US" dirty="0" smtClean="0"/>
              <a:t>Click to edit Master text styles</a:t>
            </a:r>
          </a:p>
        </p:txBody>
      </p:sp>
    </p:spTree>
    <p:extLst>
      <p:ext uri="{BB962C8B-B14F-4D97-AF65-F5344CB8AC3E}">
        <p14:creationId xmlns:p14="http://schemas.microsoft.com/office/powerpoint/2010/main" val="3011610288"/>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cSld name="One Picture Slide">
    <p:spTree>
      <p:nvGrpSpPr>
        <p:cNvPr id="1" name=""/>
        <p:cNvGrpSpPr/>
        <p:nvPr/>
      </p:nvGrpSpPr>
      <p:grpSpPr>
        <a:xfrm>
          <a:off x="0" y="0"/>
          <a:ext cx="0" cy="0"/>
          <a:chOff x="0" y="0"/>
          <a:chExt cx="0" cy="0"/>
        </a:xfrm>
      </p:grpSpPr>
      <p:sp>
        <p:nvSpPr>
          <p:cNvPr id="8" name="Rectangle 7"/>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defTabSz="825500" hangingPunct="0"/>
            <a:endParaRPr lang="en-US" sz="3200" kern="0">
              <a:solidFill>
                <a:srgbClr val="FFFFFF"/>
              </a:solidFill>
              <a:latin typeface="Helvetica"/>
              <a:ea typeface="Helvetica"/>
              <a:cs typeface="Helvetica"/>
              <a:sym typeface="Helvetica"/>
            </a:endParaRPr>
          </a:p>
        </p:txBody>
      </p:sp>
      <p:sp>
        <p:nvSpPr>
          <p:cNvPr id="2" name="Title 1"/>
          <p:cNvSpPr>
            <a:spLocks noGrp="1"/>
          </p:cNvSpPr>
          <p:nvPr>
            <p:ph type="title" hasCustomPrompt="1"/>
          </p:nvPr>
        </p:nvSpPr>
        <p:spPr>
          <a:xfrm>
            <a:off x="1679576" y="3086707"/>
            <a:ext cx="9046123" cy="2216811"/>
          </a:xfrm>
        </p:spPr>
        <p:txBody>
          <a:bodyPr anchor="b">
            <a:normAutofit/>
          </a:bodyPr>
          <a:lstStyle>
            <a:lvl1pPr algn="l">
              <a:lnSpc>
                <a:spcPct val="100000"/>
              </a:lnSpc>
              <a:defRPr sz="5000" b="1" cap="all" baseline="0"/>
            </a:lvl1pPr>
          </a:lstStyle>
          <a:p>
            <a:r>
              <a:rPr lang="en-US" dirty="0" smtClean="0"/>
              <a:t>One Picture Slide</a:t>
            </a:r>
            <a:endParaRPr lang="en-US" dirty="0"/>
          </a:p>
        </p:txBody>
      </p:sp>
      <p:sp>
        <p:nvSpPr>
          <p:cNvPr id="3" name="Content Placeholder 2"/>
          <p:cNvSpPr>
            <a:spLocks noGrp="1"/>
          </p:cNvSpPr>
          <p:nvPr>
            <p:ph idx="1"/>
          </p:nvPr>
        </p:nvSpPr>
        <p:spPr>
          <a:xfrm>
            <a:off x="12129796" y="0"/>
            <a:ext cx="12254204" cy="13716000"/>
          </a:xfrm>
        </p:spPr>
        <p:txBody>
          <a:bodyPr>
            <a:normAutofit/>
          </a:bodyPr>
          <a:lstStyle>
            <a:lvl1pPr marL="0" indent="0">
              <a:buNone/>
              <a:defRPr sz="2800"/>
            </a:lvl1pPr>
            <a:lvl2pPr>
              <a:defRPr sz="2400"/>
            </a:lvl2pPr>
            <a:lvl3pPr>
              <a:defRPr sz="1800"/>
            </a:lvl3pPr>
            <a:lvl4pPr>
              <a:defRPr sz="1400"/>
            </a:lvl4pPr>
            <a:lvl5pPr>
              <a:defRPr sz="1400"/>
            </a:lvl5pPr>
            <a:lvl6pPr>
              <a:defRPr sz="4000"/>
            </a:lvl6pPr>
            <a:lvl7pPr>
              <a:defRPr sz="4000"/>
            </a:lvl7pPr>
            <a:lvl8pPr>
              <a:defRPr sz="4000"/>
            </a:lvl8pPr>
            <a:lvl9pPr>
              <a:defRPr sz="4000"/>
            </a:lvl9pPr>
          </a:lstStyle>
          <a:p>
            <a:pPr lvl="0"/>
            <a:endParaRPr lang="en-US" dirty="0"/>
          </a:p>
        </p:txBody>
      </p:sp>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sp>
        <p:nvSpPr>
          <p:cNvPr id="12" name="Text Placeholder 11"/>
          <p:cNvSpPr>
            <a:spLocks noGrp="1"/>
          </p:cNvSpPr>
          <p:nvPr>
            <p:ph type="body" sz="quarter" idx="10"/>
          </p:nvPr>
        </p:nvSpPr>
        <p:spPr>
          <a:xfrm>
            <a:off x="1679575" y="5713413"/>
            <a:ext cx="9045575" cy="8002587"/>
          </a:xfrm>
        </p:spPr>
        <p:txBody>
          <a:bodyPr>
            <a:normAutofit/>
          </a:bodyPr>
          <a:lstStyle>
            <a:lvl1pPr marL="0" indent="0">
              <a:lnSpc>
                <a:spcPct val="100000"/>
              </a:lnSpc>
              <a:spcBef>
                <a:spcPts val="0"/>
              </a:spcBef>
              <a:buNone/>
              <a:defRPr sz="2800" baseline="0"/>
            </a:lvl1pPr>
            <a:lvl2pPr marL="746125" indent="-288925">
              <a:defRPr sz="2400"/>
            </a:lvl2pPr>
            <a:lvl3pPr marL="1143000" indent="-228600">
              <a:defRPr sz="1800"/>
            </a:lvl3pPr>
            <a:lvl4pPr marL="1600200" indent="-228600">
              <a:defRPr sz="1600"/>
            </a:lvl4pPr>
            <a:lvl5pPr marL="2057400" indent="-228600">
              <a:defRPr sz="1600"/>
            </a:lvl5pPr>
          </a:lstStyle>
          <a:p>
            <a:pPr lvl="0"/>
            <a:endParaRPr lang="en-US" dirty="0"/>
          </a:p>
        </p:txBody>
      </p:sp>
    </p:spTree>
    <p:extLst>
      <p:ext uri="{BB962C8B-B14F-4D97-AF65-F5344CB8AC3E}">
        <p14:creationId xmlns:p14="http://schemas.microsoft.com/office/powerpoint/2010/main" val="304225068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lnSpc>
                <a:spcPct val="100000"/>
              </a:lnSpc>
              <a:defRPr sz="5000" baseline="0"/>
            </a:lvl1pPr>
          </a:lstStyle>
          <a:p>
            <a:r>
              <a:rPr lang="en-US" dirty="0" smtClean="0"/>
              <a:t>Click to edit Master title style</a:t>
            </a:r>
            <a:endParaRPr lang="en-US" dirty="0"/>
          </a:p>
        </p:txBody>
      </p:sp>
      <p:sp>
        <p:nvSpPr>
          <p:cNvPr id="3" name="Picture Placeholder 2"/>
          <p:cNvSpPr>
            <a:spLocks noGrp="1"/>
          </p:cNvSpPr>
          <p:nvPr>
            <p:ph type="pic" idx="1"/>
          </p:nvPr>
        </p:nvSpPr>
        <p:spPr>
          <a:xfrm>
            <a:off x="10366376" y="1974851"/>
            <a:ext cx="12344400" cy="9747250"/>
          </a:xfrm>
        </p:spPr>
        <p:txBody>
          <a:bodyPr/>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smtClean="0"/>
              <a:t>Click icon to add picture</a:t>
            </a:r>
            <a:endParaRPr lang="en-US"/>
          </a:p>
        </p:txBody>
      </p:sp>
      <p:sp>
        <p:nvSpPr>
          <p:cNvPr id="4" name="Text Placeholder 3"/>
          <p:cNvSpPr>
            <a:spLocks noGrp="1"/>
          </p:cNvSpPr>
          <p:nvPr>
            <p:ph type="body" sz="half" idx="2"/>
          </p:nvPr>
        </p:nvSpPr>
        <p:spPr>
          <a:xfrm>
            <a:off x="1679577" y="4114800"/>
            <a:ext cx="7864474" cy="7623176"/>
          </a:xfrm>
        </p:spPr>
        <p:txBody>
          <a:bodyPr/>
          <a:lstStyle>
            <a:lvl1pPr marL="0" indent="0">
              <a:lnSpc>
                <a:spcPct val="100000"/>
              </a:lnSpc>
              <a:spcBef>
                <a:spcPts val="0"/>
              </a:spcBef>
              <a:buNone/>
              <a:defRPr sz="2800" baseline="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dirty="0" smtClean="0"/>
              <a:t>Click to edit Master text styles</a:t>
            </a:r>
          </a:p>
        </p:txBody>
      </p:sp>
      <p:sp>
        <p:nvSpPr>
          <p:cNvPr id="5" name="Date Placeholder 4"/>
          <p:cNvSpPr>
            <a:spLocks noGrp="1"/>
          </p:cNvSpPr>
          <p:nvPr>
            <p:ph type="dt" sz="half" idx="10"/>
          </p:nvPr>
        </p:nvSpPr>
        <p:spPr>
          <a:xfrm>
            <a:off x="1676400" y="12712701"/>
            <a:ext cx="5486400" cy="730250"/>
          </a:xfrm>
          <a:prstGeom prst="rect">
            <a:avLst/>
          </a:prstGeom>
        </p:spPr>
        <p:txBody>
          <a:bodyPr/>
          <a:lstStyle/>
          <a:p>
            <a:endParaRPr lang="en-US"/>
          </a:p>
        </p:txBody>
      </p:sp>
      <p:sp>
        <p:nvSpPr>
          <p:cNvPr id="6" name="Footer Placeholder 5"/>
          <p:cNvSpPr>
            <a:spLocks noGrp="1"/>
          </p:cNvSpPr>
          <p:nvPr>
            <p:ph type="ftr" sz="quarter" idx="11"/>
          </p:nvPr>
        </p:nvSpPr>
        <p:spPr>
          <a:xfrm>
            <a:off x="8077200" y="12712701"/>
            <a:ext cx="8229600" cy="730250"/>
          </a:xfrm>
          <a:prstGeom prst="rect">
            <a:avLst/>
          </a:prstGeom>
        </p:spPr>
        <p:txBody>
          <a:bodyPr/>
          <a:lstStyle/>
          <a:p>
            <a:endParaRPr lang="en-US"/>
          </a:p>
        </p:txBody>
      </p:sp>
      <p:sp>
        <p:nvSpPr>
          <p:cNvPr id="7" name="Slide Number Placeholder 6"/>
          <p:cNvSpPr>
            <a:spLocks noGrp="1"/>
          </p:cNvSpPr>
          <p:nvPr>
            <p:ph type="sldNum" sz="quarter" idx="12"/>
          </p:nvPr>
        </p:nvSpPr>
        <p:spPr>
          <a:xfrm>
            <a:off x="17221200" y="12712701"/>
            <a:ext cx="5486400" cy="730250"/>
          </a:xfrm>
          <a:prstGeom prst="rect">
            <a:avLst/>
          </a:prstGeom>
        </p:spPr>
        <p:txBody>
          <a:bodyPr/>
          <a:lstStyle/>
          <a:p>
            <a:pPr algn="ctr" defTabSz="825500" hangingPunct="0"/>
            <a:fld id="{86CB4B4D-7CA3-9044-876B-883B54F8677D}" type="slidenum">
              <a:rPr lang="en-US" kern="0" smtClean="0">
                <a:solidFill>
                  <a:srgbClr val="000000"/>
                </a:solidFill>
              </a:rPr>
              <a:pPr algn="ctr" defTabSz="825500" hangingPunct="0"/>
              <a:t>‹#›</a:t>
            </a:fld>
            <a:endParaRPr lang="en-US" kern="0">
              <a:solidFill>
                <a:srgbClr val="000000"/>
              </a:solidFill>
            </a:endParaRPr>
          </a:p>
        </p:txBody>
      </p:sp>
    </p:spTree>
    <p:extLst>
      <p:ext uri="{BB962C8B-B14F-4D97-AF65-F5344CB8AC3E}">
        <p14:creationId xmlns:p14="http://schemas.microsoft.com/office/powerpoint/2010/main" val="67149778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x" preserve="1">
  <p:cSld name="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xfrm>
            <a:off x="17221200" y="12712701"/>
            <a:ext cx="5486400" cy="730250"/>
          </a:xfrm>
          <a:prstGeom prst="rect">
            <a:avLst/>
          </a:prstGeom>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57007616"/>
      </p:ext>
    </p:extLst>
  </p:cSld>
  <p:clrMapOvr>
    <a:masterClrMapping/>
  </p:clrMapOvr>
  <p:transition spd="med"/>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3048000" y="2244724"/>
            <a:ext cx="18288000" cy="4775200"/>
          </a:xfrm>
          <a:prstGeom prst="rect">
            <a:avLst/>
          </a:prstGeom>
          <a:noFill/>
          <a:ln>
            <a:noFill/>
          </a:ln>
        </p:spPr>
        <p:txBody>
          <a:bodyPr lIns="91425" tIns="91425" rIns="91425" bIns="91425" anchor="b" anchorCtr="0"/>
          <a:lstStyle>
            <a:lvl1pPr marL="0" marR="0" lvl="0" indent="0" algn="ctr" rtl="0">
              <a:lnSpc>
                <a:spcPct val="100000"/>
              </a:lnSpc>
              <a:spcBef>
                <a:spcPts val="0"/>
              </a:spcBef>
              <a:buClr>
                <a:schemeClr val="dk1"/>
              </a:buClr>
              <a:buFont typeface="Calibri"/>
              <a:buNone/>
              <a:defRPr sz="12000" b="0" i="0" u="none" strike="noStrike" cap="none">
                <a:solidFill>
                  <a:schemeClr val="dk1"/>
                </a:solidFill>
                <a:latin typeface="Calibri"/>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r>
              <a:rPr lang="en-US" dirty="0" smtClean="0"/>
              <a:t>Click to edit Master title style</a:t>
            </a:r>
            <a:endParaRPr dirty="0"/>
          </a:p>
        </p:txBody>
      </p:sp>
      <p:sp>
        <p:nvSpPr>
          <p:cNvPr id="13" name="Shape 13"/>
          <p:cNvSpPr txBox="1">
            <a:spLocks noGrp="1"/>
          </p:cNvSpPr>
          <p:nvPr>
            <p:ph type="subTitle" idx="1"/>
          </p:nvPr>
        </p:nvSpPr>
        <p:spPr>
          <a:xfrm>
            <a:off x="3048000" y="7204081"/>
            <a:ext cx="18288000" cy="3311522"/>
          </a:xfrm>
          <a:prstGeom prst="rect">
            <a:avLst/>
          </a:prstGeom>
          <a:noFill/>
          <a:ln>
            <a:noFill/>
          </a:ln>
        </p:spPr>
        <p:txBody>
          <a:bodyPr lIns="91425" tIns="91425" rIns="91425" bIns="91425" anchor="t" anchorCtr="0"/>
          <a:lstStyle>
            <a:lvl1pPr marL="0" marR="0" lvl="0" indent="0" algn="ctr" rtl="0">
              <a:lnSpc>
                <a:spcPct val="90000"/>
              </a:lnSpc>
              <a:spcBef>
                <a:spcPts val="2000"/>
              </a:spcBef>
              <a:buClr>
                <a:schemeClr val="dk1"/>
              </a:buClr>
              <a:buFont typeface="Arial"/>
              <a:buNone/>
              <a:defRPr sz="4800" b="0" i="0" u="none" strike="noStrike" cap="none">
                <a:solidFill>
                  <a:schemeClr val="dk1"/>
                </a:solidFill>
                <a:latin typeface="Calibri"/>
                <a:ea typeface="Calibri"/>
                <a:cs typeface="Calibri"/>
                <a:sym typeface="Calibri"/>
              </a:defRPr>
            </a:lvl1pPr>
            <a:lvl2pPr marL="914400" marR="0" lvl="1" indent="0" algn="ctr"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2pPr>
            <a:lvl3pPr marL="1828800" marR="0" lvl="2" indent="0" algn="ctr" rtl="0">
              <a:lnSpc>
                <a:spcPct val="90000"/>
              </a:lnSpc>
              <a:spcBef>
                <a:spcPts val="1000"/>
              </a:spcBef>
              <a:buClr>
                <a:schemeClr val="dk1"/>
              </a:buClr>
              <a:buFont typeface="Arial"/>
              <a:buNone/>
              <a:defRPr sz="3600" b="0" i="0" u="none" strike="noStrike" cap="none">
                <a:solidFill>
                  <a:schemeClr val="dk1"/>
                </a:solidFill>
                <a:latin typeface="Calibri"/>
                <a:ea typeface="Calibri"/>
                <a:cs typeface="Calibri"/>
                <a:sym typeface="Calibri"/>
              </a:defRPr>
            </a:lvl3pPr>
            <a:lvl4pPr marL="2743200" marR="0" lvl="3"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4pPr>
            <a:lvl5pPr marL="3657600" marR="0" lvl="4"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5pPr>
            <a:lvl6pPr marL="4572000" marR="0" lvl="5"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6pPr>
            <a:lvl7pPr marL="5486400" marR="0" lvl="6"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7pPr>
            <a:lvl8pPr marL="6400800" marR="0" lvl="7"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8pPr>
            <a:lvl9pPr marL="7315200" marR="0" lvl="8"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9pPr>
          </a:lstStyle>
          <a:p>
            <a:r>
              <a:rPr lang="en-US" smtClean="0"/>
              <a:t>Click to edit Master subtitle style</a:t>
            </a:r>
            <a:endParaRPr/>
          </a:p>
        </p:txBody>
      </p:sp>
      <p:sp>
        <p:nvSpPr>
          <p:cNvPr id="14" name="Shape 14"/>
          <p:cNvSpPr txBox="1">
            <a:spLocks noGrp="1"/>
          </p:cNvSpPr>
          <p:nvPr>
            <p:ph type="dt" idx="10"/>
          </p:nvPr>
        </p:nvSpPr>
        <p:spPr>
          <a:xfrm>
            <a:off x="1676407" y="12712707"/>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lang="en-US" kern="1200"/>
          </a:p>
        </p:txBody>
      </p:sp>
      <p:sp>
        <p:nvSpPr>
          <p:cNvPr id="15" name="Shape 15"/>
          <p:cNvSpPr txBox="1">
            <a:spLocks noGrp="1"/>
          </p:cNvSpPr>
          <p:nvPr>
            <p:ph type="ftr" idx="11"/>
          </p:nvPr>
        </p:nvSpPr>
        <p:spPr>
          <a:xfrm>
            <a:off x="8077200" y="12712707"/>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lang="en-US" kern="1200"/>
          </a:p>
        </p:txBody>
      </p:sp>
      <p:sp>
        <p:nvSpPr>
          <p:cNvPr id="16" name="Shape 16"/>
          <p:cNvSpPr txBox="1">
            <a:spLocks noGrp="1"/>
          </p:cNvSpPr>
          <p:nvPr>
            <p:ph type="sldNum" idx="12"/>
          </p:nvPr>
        </p:nvSpPr>
        <p:spPr>
          <a:xfrm>
            <a:off x="17221207" y="12712707"/>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smtClean="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243321506"/>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Right Text Block">
    <p:spTree>
      <p:nvGrpSpPr>
        <p:cNvPr id="1" name=""/>
        <p:cNvGrpSpPr/>
        <p:nvPr/>
      </p:nvGrpSpPr>
      <p:grpSpPr>
        <a:xfrm>
          <a:off x="0" y="0"/>
          <a:ext cx="0" cy="0"/>
          <a:chOff x="0" y="0"/>
          <a:chExt cx="0" cy="0"/>
        </a:xfrm>
      </p:grpSpPr>
      <p:sp>
        <p:nvSpPr>
          <p:cNvPr id="3" name="Rectangle"/>
          <p:cNvSpPr/>
          <p:nvPr userDrawn="1"/>
        </p:nvSpPr>
        <p:spPr>
          <a:xfrm>
            <a:off x="1400175" y="-1"/>
            <a:ext cx="7765125" cy="13716001"/>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2" y="386276"/>
            <a:ext cx="2626729" cy="2683625"/>
          </a:xfrm>
          <a:prstGeom prst="rect">
            <a:avLst/>
          </a:prstGeom>
        </p:spPr>
      </p:pic>
      <p:sp>
        <p:nvSpPr>
          <p:cNvPr id="9" name="Text Placeholder 8"/>
          <p:cNvSpPr>
            <a:spLocks noGrp="1"/>
          </p:cNvSpPr>
          <p:nvPr>
            <p:ph type="body" sz="quarter" idx="10" hasCustomPrompt="1"/>
          </p:nvPr>
        </p:nvSpPr>
        <p:spPr>
          <a:xfrm>
            <a:off x="2003755" y="4183930"/>
            <a:ext cx="6557962" cy="9135028"/>
          </a:xfrm>
        </p:spPr>
        <p:txBody>
          <a:bodyPr wrap="square">
            <a:normAutofit/>
          </a:bodyPr>
          <a:lstStyle>
            <a:lvl1pPr marL="0" indent="0" algn="r">
              <a:lnSpc>
                <a:spcPct val="100000"/>
              </a:lnSpc>
              <a:spcBef>
                <a:spcPts val="0"/>
              </a:spcBef>
              <a:buNone/>
              <a:defRPr sz="5000" b="1" cap="none" baseline="0"/>
            </a:lvl1pPr>
          </a:lstStyle>
          <a:p>
            <a:r>
              <a:rPr lang="en-US" sz="3600" dirty="0" smtClean="0"/>
              <a:t>Important point, approximately one or two sentences. </a:t>
            </a:r>
            <a:endParaRPr lang="en-US" sz="3600" dirty="0"/>
          </a:p>
        </p:txBody>
      </p:sp>
      <p:sp>
        <p:nvSpPr>
          <p:cNvPr id="14" name="Text Placeholder 11"/>
          <p:cNvSpPr>
            <a:spLocks noGrp="1"/>
          </p:cNvSpPr>
          <p:nvPr>
            <p:ph type="body" sz="quarter" idx="12"/>
          </p:nvPr>
        </p:nvSpPr>
        <p:spPr>
          <a:xfrm>
            <a:off x="9974263" y="4183930"/>
            <a:ext cx="12728575" cy="9135028"/>
          </a:xfrm>
        </p:spPr>
        <p:txBody>
          <a:bodyPr>
            <a:normAutofit/>
          </a:bodyPr>
          <a:lstStyle>
            <a:lvl1pPr marL="0" indent="0">
              <a:lnSpc>
                <a:spcPct val="100000"/>
              </a:lnSpc>
              <a:spcBef>
                <a:spcPts val="0"/>
              </a:spcBef>
              <a:buNone/>
              <a:defRPr sz="2800" baseline="0"/>
            </a:lvl1pPr>
            <a:lvl2pPr marL="746125" indent="-288925">
              <a:lnSpc>
                <a:spcPct val="100000"/>
              </a:lnSpc>
              <a:defRPr sz="2400"/>
            </a:lvl2pPr>
            <a:lvl3pPr marL="1143000" indent="-228600">
              <a:lnSpc>
                <a:spcPct val="100000"/>
              </a:lnSpc>
              <a:defRPr sz="1800"/>
            </a:lvl3pPr>
            <a:lvl4pPr marL="1600200" indent="-228600">
              <a:lnSpc>
                <a:spcPct val="100000"/>
              </a:lnSpc>
              <a:defRPr sz="1600"/>
            </a:lvl4pPr>
            <a:lvl5pPr marL="2057400" indent="-228600">
              <a:lnSpc>
                <a:spcPct val="100000"/>
              </a:lnSpc>
              <a:defRPr sz="1600"/>
            </a:lvl5pPr>
          </a:lstStyle>
          <a:p>
            <a:pPr lvl="0"/>
            <a:endParaRPr lang="en-US" dirty="0"/>
          </a:p>
        </p:txBody>
      </p:sp>
    </p:spTree>
    <p:extLst>
      <p:ext uri="{BB962C8B-B14F-4D97-AF65-F5344CB8AC3E}">
        <p14:creationId xmlns:p14="http://schemas.microsoft.com/office/powerpoint/2010/main" val="1050617474"/>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Small Content Slide">
    <p:bg>
      <p:bgPr>
        <a:solidFill>
          <a:srgbClr val="F3F3F3"/>
        </a:solidFill>
        <a:effectLst/>
      </p:bgPr>
    </p:bg>
    <p:spTree>
      <p:nvGrpSpPr>
        <p:cNvPr id="1" name=""/>
        <p:cNvGrpSpPr/>
        <p:nvPr/>
      </p:nvGrpSpPr>
      <p:grpSpPr>
        <a:xfrm>
          <a:off x="0" y="0"/>
          <a:ext cx="0" cy="0"/>
          <a:chOff x="0" y="0"/>
          <a:chExt cx="0" cy="0"/>
        </a:xfrm>
      </p:grpSpPr>
      <p:sp>
        <p:nvSpPr>
          <p:cNvPr id="7" name="Rectangle"/>
          <p:cNvSpPr/>
          <p:nvPr userDrawn="1"/>
        </p:nvSpPr>
        <p:spPr>
          <a:xfrm>
            <a:off x="2154252" y="0"/>
            <a:ext cx="8364042" cy="13716000"/>
          </a:xfrm>
          <a:prstGeom prst="rect">
            <a:avLst/>
          </a:prstGeom>
          <a:solidFill>
            <a:schemeClr val="bg1">
              <a:alpha val="80000"/>
            </a:schemeClr>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9" name="Text Placeholder 8"/>
          <p:cNvSpPr>
            <a:spLocks noGrp="1"/>
          </p:cNvSpPr>
          <p:nvPr>
            <p:ph type="body" sz="quarter" idx="10" hasCustomPrompt="1"/>
          </p:nvPr>
        </p:nvSpPr>
        <p:spPr>
          <a:xfrm>
            <a:off x="2999232" y="2178424"/>
            <a:ext cx="7008270" cy="2070682"/>
          </a:xfrm>
        </p:spPr>
        <p:txBody>
          <a:bodyPr wrap="square" anchor="b" anchorCtr="0">
            <a:normAutofit/>
          </a:bodyPr>
          <a:lstStyle>
            <a:lvl1pPr marL="0" indent="0" algn="l">
              <a:lnSpc>
                <a:spcPct val="100000"/>
              </a:lnSpc>
              <a:spcBef>
                <a:spcPts val="0"/>
              </a:spcBef>
              <a:buNone/>
              <a:defRPr sz="5000" b="1" cap="all" baseline="0"/>
            </a:lvl1pPr>
          </a:lstStyle>
          <a:p>
            <a:r>
              <a:rPr lang="en-US" sz="3600" dirty="0" smtClean="0"/>
              <a:t>Small Volume of Content</a:t>
            </a:r>
            <a:endParaRPr lang="en-US" sz="3600" dirty="0"/>
          </a:p>
        </p:txBody>
      </p:sp>
      <p:sp>
        <p:nvSpPr>
          <p:cNvPr id="14" name="Text Placeholder 11"/>
          <p:cNvSpPr>
            <a:spLocks noGrp="1"/>
          </p:cNvSpPr>
          <p:nvPr>
            <p:ph type="body" sz="quarter" idx="12"/>
          </p:nvPr>
        </p:nvSpPr>
        <p:spPr>
          <a:xfrm>
            <a:off x="2999232" y="4719918"/>
            <a:ext cx="7008270" cy="8996082"/>
          </a:xfrm>
        </p:spPr>
        <p:txBody>
          <a:bodyPr>
            <a:normAutofit/>
          </a:bodyPr>
          <a:lstStyle>
            <a:lvl1pPr marL="0" indent="0">
              <a:lnSpc>
                <a:spcPct val="100000"/>
              </a:lnSpc>
              <a:buNone/>
              <a:defRPr sz="2400"/>
            </a:lvl1pPr>
            <a:lvl2pPr marL="746125" indent="-288925">
              <a:lnSpc>
                <a:spcPct val="100000"/>
              </a:lnSpc>
              <a:defRPr sz="2400"/>
            </a:lvl2pPr>
            <a:lvl3pPr marL="1143000" indent="-228600">
              <a:lnSpc>
                <a:spcPct val="100000"/>
              </a:lnSpc>
              <a:defRPr sz="1800"/>
            </a:lvl3pPr>
            <a:lvl4pPr marL="1600200" indent="-228600">
              <a:lnSpc>
                <a:spcPct val="100000"/>
              </a:lnSpc>
              <a:defRPr sz="1600"/>
            </a:lvl4pPr>
            <a:lvl5pPr marL="2057400" indent="-228600">
              <a:lnSpc>
                <a:spcPct val="100000"/>
              </a:lnSpc>
              <a:defRPr sz="1600"/>
            </a:lvl5pPr>
          </a:lstStyle>
          <a:p>
            <a:pPr lvl="0"/>
            <a:endParaRPr lang="en-US" dirty="0"/>
          </a:p>
        </p:txBody>
      </p:sp>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88202640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Big Picture TypeA">
    <p:spTree>
      <p:nvGrpSpPr>
        <p:cNvPr id="1" name=""/>
        <p:cNvGrpSpPr/>
        <p:nvPr/>
      </p:nvGrpSpPr>
      <p:grpSpPr>
        <a:xfrm>
          <a:off x="0" y="0"/>
          <a:ext cx="0" cy="0"/>
          <a:chOff x="0" y="0"/>
          <a:chExt cx="0" cy="0"/>
        </a:xfrm>
      </p:grpSpPr>
      <p:sp>
        <p:nvSpPr>
          <p:cNvPr id="8" name="Freeform: Shape 13"/>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xmlns="" val="1"/>
              </p:ext>
            </p:extLst>
          </p:nvPr>
        </p:nvSpPr>
        <p:spPr>
          <a:xfrm flipV="1">
            <a:off x="3" y="0"/>
            <a:ext cx="15079790" cy="13716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rgbClr val="3F3F3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sp>
        <p:nvSpPr>
          <p:cNvPr id="10" name="Freeform: Shape 15"/>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xmlns="" val="1"/>
              </p:ext>
            </p:extLst>
          </p:nvPr>
        </p:nvSpPr>
        <p:spPr>
          <a:xfrm flipV="1">
            <a:off x="1" y="0"/>
            <a:ext cx="14185970" cy="13716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defTabSz="1828800" hangingPunct="1"/>
            <a:endParaRPr lang="en-US" sz="3600" kern="1200">
              <a:solidFill>
                <a:prstClr val="white"/>
              </a:solidFill>
            </a:endParaRPr>
          </a:p>
        </p:txBody>
      </p:sp>
      <p:pic>
        <p:nvPicPr>
          <p:cNvPr id="14" name="Picture 13"/>
          <p:cNvPicPr>
            <a:picLocks noChangeAspect="1"/>
          </p:cNvPicPr>
          <p:nvPr userDrawn="1"/>
        </p:nvPicPr>
        <p:blipFill rotWithShape="1">
          <a:blip r:embed="rId2" cstate="print">
            <a:extLst>
              <a:ext uri="{28A0092B-C50C-407E-A947-70E740481C1C}">
                <a14:useLocalDpi xmlns:a14="http://schemas.microsoft.com/office/drawing/2010/main" val="0"/>
              </a:ext>
            </a:extLst>
          </a:blip>
          <a:srcRect l="16436" t="8536" r="16029" b="30822"/>
          <a:stretch/>
        </p:blipFill>
        <p:spPr>
          <a:xfrm>
            <a:off x="2910162" y="387999"/>
            <a:ext cx="2626729" cy="2683625"/>
          </a:xfrm>
          <a:prstGeom prst="rect">
            <a:avLst/>
          </a:prstGeom>
        </p:spPr>
      </p:pic>
      <p:sp>
        <p:nvSpPr>
          <p:cNvPr id="15" name="Title 1"/>
          <p:cNvSpPr>
            <a:spLocks noGrp="1"/>
          </p:cNvSpPr>
          <p:nvPr>
            <p:ph type="title" hasCustomPrompt="1"/>
          </p:nvPr>
        </p:nvSpPr>
        <p:spPr>
          <a:xfrm>
            <a:off x="756714" y="3071624"/>
            <a:ext cx="9395380" cy="1681898"/>
          </a:xfrm>
        </p:spPr>
        <p:txBody>
          <a:bodyPr anchor="b">
            <a:normAutofit/>
          </a:bodyPr>
          <a:lstStyle>
            <a:lvl1pPr algn="l">
              <a:lnSpc>
                <a:spcPct val="100000"/>
              </a:lnSpc>
              <a:defRPr sz="5000" b="1" cap="all" baseline="0"/>
            </a:lvl1pPr>
          </a:lstStyle>
          <a:p>
            <a:r>
              <a:rPr lang="en-US" dirty="0" smtClean="0"/>
              <a:t>One Picture Slide</a:t>
            </a:r>
            <a:endParaRPr lang="en-US" dirty="0"/>
          </a:p>
        </p:txBody>
      </p:sp>
      <p:sp>
        <p:nvSpPr>
          <p:cNvPr id="16" name="Text Placeholder 11"/>
          <p:cNvSpPr>
            <a:spLocks noGrp="1"/>
          </p:cNvSpPr>
          <p:nvPr>
            <p:ph type="body" sz="quarter" idx="10"/>
          </p:nvPr>
        </p:nvSpPr>
        <p:spPr>
          <a:xfrm>
            <a:off x="756714" y="5233467"/>
            <a:ext cx="9045575" cy="8002587"/>
          </a:xfrm>
        </p:spPr>
        <p:txBody>
          <a:bodyPr>
            <a:normAutofit/>
          </a:bodyPr>
          <a:lstStyle>
            <a:lvl1pPr marL="0" indent="0">
              <a:buNone/>
              <a:defRPr sz="2400"/>
            </a:lvl1pPr>
            <a:lvl2pPr marL="746125" indent="-288925">
              <a:defRPr sz="2400"/>
            </a:lvl2pPr>
            <a:lvl3pPr marL="1143000" indent="-228600">
              <a:defRPr sz="1800"/>
            </a:lvl3pPr>
            <a:lvl4pPr marL="1600200" indent="-228600">
              <a:defRPr sz="1600"/>
            </a:lvl4pPr>
            <a:lvl5pPr marL="2057400" indent="-228600">
              <a:defRPr sz="1600"/>
            </a:lvl5pPr>
          </a:lstStyle>
          <a:p>
            <a:pPr lvl="0"/>
            <a:endParaRPr lang="en-US" dirty="0"/>
          </a:p>
        </p:txBody>
      </p:sp>
    </p:spTree>
    <p:extLst>
      <p:ext uri="{BB962C8B-B14F-4D97-AF65-F5344CB8AC3E}">
        <p14:creationId xmlns:p14="http://schemas.microsoft.com/office/powerpoint/2010/main" val="3132881352"/>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25729051"/>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3" r:id="rId6"/>
    <p:sldLayoutId id="2147483714" r:id="rId7"/>
    <p:sldLayoutId id="2147483716" r:id="rId8"/>
  </p:sldLayoutIdLst>
  <p:timing>
    <p:tnLst>
      <p:par>
        <p:cTn id="1" dur="indefinite" restart="never" nodeType="tmRoot"/>
      </p:par>
    </p:tnLst>
  </p:timing>
  <p:txStyles>
    <p:titleStyle>
      <a:lvl1pPr algn="l" defTabSz="1828800" rtl="0" eaLnBrk="1" latinLnBrk="0" hangingPunct="1">
        <a:lnSpc>
          <a:spcPct val="90000"/>
        </a:lnSpc>
        <a:spcBef>
          <a:spcPct val="0"/>
        </a:spcBef>
        <a:buNone/>
        <a:defRPr sz="880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13.png"/><Relationship Id="rId4" Type="http://schemas.openxmlformats.org/officeDocument/2006/relationships/image" Target="../media/image12.wmf"/></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hyperlink" Target="https://docs.unrealengine.com/udk/Three/rsrc/Three/ModularLevelDesign/ModularLevelDesign.pdf" TargetMode="Externa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emf"/><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emf"/><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5.wmf"/></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9.wmf"/><Relationship Id="rId4" Type="http://schemas.openxmlformats.org/officeDocument/2006/relationships/oleObject" Target="../embeddings/oleObject2.bin"/></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3"/>
        <p:cNvGrpSpPr/>
        <p:nvPr/>
      </p:nvGrpSpPr>
      <p:grpSpPr>
        <a:xfrm>
          <a:off x="0" y="0"/>
          <a:ext cx="0" cy="0"/>
          <a:chOff x="0" y="0"/>
          <a:chExt cx="0" cy="0"/>
        </a:xfrm>
      </p:grpSpPr>
      <p:sp>
        <p:nvSpPr>
          <p:cNvPr id="2" name="Shape 89"/>
          <p:cNvSpPr txBox="1"/>
          <p:nvPr/>
        </p:nvSpPr>
        <p:spPr>
          <a:xfrm>
            <a:off x="1910700" y="10678775"/>
            <a:ext cx="20562600" cy="1452398"/>
          </a:xfrm>
          <a:prstGeom prst="rect">
            <a:avLst/>
          </a:prstGeom>
          <a:noFill/>
          <a:ln>
            <a:noFill/>
          </a:ln>
        </p:spPr>
        <p:txBody>
          <a:bodyPr lIns="182850" tIns="91400" rIns="182850" bIns="91400" anchor="t" anchorCtr="0">
            <a:noAutofit/>
          </a:bodyPr>
          <a:lstStyle/>
          <a:p>
            <a:pPr algn="ctr"/>
            <a:r>
              <a:rPr lang="en-US" sz="8000" dirty="0" smtClean="0">
                <a:solidFill>
                  <a:srgbClr val="FFFFFF"/>
                </a:solidFill>
                <a:latin typeface="Helvetica"/>
                <a:cs typeface="Arial"/>
                <a:sym typeface="Arial"/>
              </a:rPr>
              <a:t>Coordinates, Transforms, Units,</a:t>
            </a:r>
          </a:p>
          <a:p>
            <a:pPr algn="ctr"/>
            <a:r>
              <a:rPr lang="en-US" sz="8000" dirty="0" smtClean="0">
                <a:solidFill>
                  <a:srgbClr val="FFFFFF"/>
                </a:solidFill>
                <a:latin typeface="Helvetica"/>
                <a:cs typeface="Arial"/>
                <a:sym typeface="Arial"/>
              </a:rPr>
              <a:t>and Organization</a:t>
            </a:r>
            <a:endParaRPr lang="en-US" sz="8000" dirty="0">
              <a:solidFill>
                <a:srgbClr val="FFFFFF"/>
              </a:solidFill>
              <a:latin typeface="Helvetica"/>
              <a:cs typeface="Arial"/>
              <a:sym typeface="Arial"/>
            </a:endParaRPr>
          </a:p>
        </p:txBody>
      </p:sp>
      <p:sp>
        <p:nvSpPr>
          <p:cNvPr id="3" name="Shape 89"/>
          <p:cNvSpPr txBox="1"/>
          <p:nvPr/>
        </p:nvSpPr>
        <p:spPr>
          <a:xfrm>
            <a:off x="2202879" y="8723376"/>
            <a:ext cx="19978254" cy="1885534"/>
          </a:xfrm>
          <a:prstGeom prst="rect">
            <a:avLst/>
          </a:prstGeom>
          <a:noFill/>
          <a:ln>
            <a:noFill/>
          </a:ln>
        </p:spPr>
        <p:txBody>
          <a:bodyPr lIns="182850" tIns="91400" rIns="182850" bIns="91400" anchor="b" anchorCtr="0">
            <a:noAutofit/>
          </a:bodyPr>
          <a:lstStyle/>
          <a:p>
            <a:pPr algn="ctr">
              <a:buSzPct val="25000"/>
            </a:pPr>
            <a:r>
              <a:rPr lang="en-US" sz="12000" kern="0" cap="all" dirty="0" smtClean="0">
                <a:solidFill>
                  <a:srgbClr val="FFD966"/>
                </a:solidFill>
                <a:latin typeface="Helvetica" panose="020B0604020202020204" pitchFamily="34" charset="0"/>
                <a:ea typeface="Calibri"/>
                <a:cs typeface="Helvetica" panose="020B0604020202020204" pitchFamily="34" charset="0"/>
                <a:sym typeface="Calibri"/>
              </a:rPr>
              <a:t>hour 3</a:t>
            </a:r>
            <a:endParaRPr lang="en-US" sz="12000" kern="0" cap="all" dirty="0">
              <a:solidFill>
                <a:srgbClr val="FFD966"/>
              </a:solidFill>
              <a:latin typeface="Helvetica" panose="020B0604020202020204" pitchFamily="34" charset="0"/>
              <a:ea typeface="Calibri"/>
              <a:cs typeface="Helvetica" panose="020B0604020202020204" pitchFamily="34" charset="0"/>
              <a:sym typeface="Calibri"/>
            </a:endParaRPr>
          </a:p>
        </p:txBody>
      </p:sp>
    </p:spTree>
    <p:extLst>
      <p:ext uri="{BB962C8B-B14F-4D97-AF65-F5344CB8AC3E}">
        <p14:creationId xmlns:p14="http://schemas.microsoft.com/office/powerpoint/2010/main" val="179576276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9575" y="2560320"/>
            <a:ext cx="9326880" cy="2216811"/>
          </a:xfrm>
        </p:spPr>
        <p:txBody>
          <a:bodyPr/>
          <a:lstStyle/>
          <a:p>
            <a:r>
              <a:rPr lang="en-US" dirty="0" smtClean="0"/>
              <a:t>Interactive and Manual Transforms</a:t>
            </a:r>
            <a:endParaRPr lang="en-US" dirty="0"/>
          </a:p>
        </p:txBody>
      </p:sp>
      <p:graphicFrame>
        <p:nvGraphicFramePr>
          <p:cNvPr id="7" name="Content Placeholder 6">
            <a:extLst>
              <a:ext uri="{FF2B5EF4-FFF2-40B4-BE49-F238E27FC236}">
                <a16:creationId xmlns:a16="http://schemas.microsoft.com/office/drawing/2014/main" xmlns="" id="{0F7312A9-67E6-4A54-B95C-2165D764E076}"/>
              </a:ext>
            </a:extLst>
          </p:cNvPr>
          <p:cNvGraphicFramePr>
            <a:graphicFrameLocks noGrp="1" noChangeAspect="1"/>
          </p:cNvGraphicFramePr>
          <p:nvPr>
            <p:ph idx="1"/>
            <p:extLst>
              <p:ext uri="{D42A27DB-BD31-4B8C-83A1-F6EECF244321}">
                <p14:modId xmlns:p14="http://schemas.microsoft.com/office/powerpoint/2010/main" val="1934364586"/>
              </p:ext>
            </p:extLst>
          </p:nvPr>
        </p:nvGraphicFramePr>
        <p:xfrm>
          <a:off x="12130088" y="4619625"/>
          <a:ext cx="12252325" cy="4476750"/>
        </p:xfrm>
        <a:graphic>
          <a:graphicData uri="http://schemas.openxmlformats.org/presentationml/2006/ole">
            <mc:AlternateContent xmlns:mc="http://schemas.openxmlformats.org/markup-compatibility/2006">
              <mc:Choice xmlns:v="urn:schemas-microsoft-com:vml" Requires="v">
                <p:oleObj spid="_x0000_s4190" name="Image" r:id="rId3" imgW="13485600" imgH="4926960" progId="Photoshop.Image.18">
                  <p:embed/>
                </p:oleObj>
              </mc:Choice>
              <mc:Fallback>
                <p:oleObj name="Image" r:id="rId3" imgW="13485600" imgH="4926960" progId="Photoshop.Image.18">
                  <p:embed/>
                  <p:pic>
                    <p:nvPicPr>
                      <p:cNvPr id="0" name=""/>
                      <p:cNvPicPr/>
                      <p:nvPr/>
                    </p:nvPicPr>
                    <p:blipFill>
                      <a:blip r:embed="rId4"/>
                      <a:stretch>
                        <a:fillRect/>
                      </a:stretch>
                    </p:blipFill>
                    <p:spPr>
                      <a:xfrm>
                        <a:off x="12130088" y="4619625"/>
                        <a:ext cx="12252325" cy="4476750"/>
                      </a:xfrm>
                      <a:prstGeom prst="rect">
                        <a:avLst/>
                      </a:prstGeom>
                    </p:spPr>
                  </p:pic>
                </p:oleObj>
              </mc:Fallback>
            </mc:AlternateContent>
          </a:graphicData>
        </a:graphic>
      </p:graphicFrame>
      <p:sp>
        <p:nvSpPr>
          <p:cNvPr id="4" name="Text Placeholder 3"/>
          <p:cNvSpPr>
            <a:spLocks noGrp="1"/>
          </p:cNvSpPr>
          <p:nvPr>
            <p:ph type="body" sz="quarter" idx="10"/>
          </p:nvPr>
        </p:nvSpPr>
        <p:spPr>
          <a:xfrm>
            <a:off x="1679574" y="5394960"/>
            <a:ext cx="9326880" cy="8002587"/>
          </a:xfrm>
        </p:spPr>
        <p:txBody>
          <a:bodyPr>
            <a:normAutofit/>
          </a:bodyPr>
          <a:lstStyle/>
          <a:p>
            <a:pPr>
              <a:spcAft>
                <a:spcPts val="2400"/>
              </a:spcAft>
            </a:pPr>
            <a:r>
              <a:rPr lang="en-US" dirty="0"/>
              <a:t>Transformations can be done in two ways: </a:t>
            </a:r>
            <a:r>
              <a:rPr lang="en-US" b="1" dirty="0"/>
              <a:t>interactive transformation</a:t>
            </a:r>
            <a:r>
              <a:rPr lang="en-US" dirty="0"/>
              <a:t> and </a:t>
            </a:r>
            <a:r>
              <a:rPr lang="en-US" b="1" dirty="0"/>
              <a:t>manual transformation</a:t>
            </a:r>
            <a:r>
              <a:rPr lang="en-US" sz="2800" dirty="0" smtClean="0"/>
              <a:t>.</a:t>
            </a:r>
            <a:endParaRPr lang="en-US" sz="2800" dirty="0"/>
          </a:p>
          <a:p>
            <a:pPr marL="457200" indent="-457200">
              <a:spcAft>
                <a:spcPts val="600"/>
              </a:spcAft>
              <a:buFont typeface="Arial" panose="020B0604020202020204" pitchFamily="34" charset="0"/>
              <a:buChar char="•"/>
            </a:pPr>
            <a:r>
              <a:rPr lang="en-US" b="1" dirty="0"/>
              <a:t>Interactive transformation </a:t>
            </a:r>
            <a:r>
              <a:rPr lang="en-US" dirty="0"/>
              <a:t>is the process of using the Move, Rotate, or Scale transformation </a:t>
            </a:r>
            <a:r>
              <a:rPr lang="en-US" dirty="0" smtClean="0"/>
              <a:t>gizmo </a:t>
            </a:r>
            <a:r>
              <a:rPr lang="en-US" dirty="0"/>
              <a:t>to make less-than-precise changes in the </a:t>
            </a:r>
            <a:r>
              <a:rPr lang="en-US" dirty="0" smtClean="0"/>
              <a:t>world space </a:t>
            </a:r>
            <a:r>
              <a:rPr lang="en-US" dirty="0"/>
              <a:t>widget. The term </a:t>
            </a:r>
            <a:r>
              <a:rPr lang="en-US" i="1" dirty="0"/>
              <a:t>widget</a:t>
            </a:r>
            <a:r>
              <a:rPr lang="en-US" dirty="0"/>
              <a:t> refers to the tool being used to control the actions in the Editor. You can use these tools to freely manipulate Actors within the world space and get visual confirmation without having to use numeric values</a:t>
            </a:r>
            <a:r>
              <a:rPr lang="en-US" sz="2800" dirty="0" smtClean="0"/>
              <a:t>.</a:t>
            </a:r>
            <a:endParaRPr lang="en-US" sz="2800" dirty="0"/>
          </a:p>
          <a:p>
            <a:pPr marL="457200" indent="-457200">
              <a:spcBef>
                <a:spcPts val="600"/>
              </a:spcBef>
              <a:buFont typeface="Arial" panose="020B0604020202020204" pitchFamily="34" charset="0"/>
              <a:buChar char="•"/>
            </a:pPr>
            <a:r>
              <a:rPr lang="en-US" b="1" dirty="0"/>
              <a:t>Manual transformation </a:t>
            </a:r>
            <a:r>
              <a:rPr lang="en-US" dirty="0"/>
              <a:t>is performed using specific values or a specific numeric setting in the Level Details panel for an Actor. This process is the more precise of the two methods and is the one to use when exact changes are necessary</a:t>
            </a:r>
            <a:r>
              <a:rPr lang="en-US" sz="2800" dirty="0" smtClean="0"/>
              <a:t>.</a:t>
            </a:r>
            <a:endParaRPr lang="en-US" sz="2800" dirty="0"/>
          </a:p>
          <a:p>
            <a:pPr marL="342900" indent="-342900">
              <a:buFont typeface="Arial" panose="020B0604020202020204" pitchFamily="34" charset="0"/>
              <a:buChar char="•"/>
            </a:pPr>
            <a:endParaRPr lang="en-US" sz="2800" dirty="0"/>
          </a:p>
        </p:txBody>
      </p:sp>
      <p:pic>
        <p:nvPicPr>
          <p:cNvPr id="8" name="Picture 7" descr="A picture containing black&#10;&#10;Description generated with high confidence">
            <a:extLst>
              <a:ext uri="{FF2B5EF4-FFF2-40B4-BE49-F238E27FC236}">
                <a16:creationId xmlns:a16="http://schemas.microsoft.com/office/drawing/2014/main" xmlns="" id="{D636348B-36D4-4A62-AD9F-E5229049F48D}"/>
              </a:ext>
            </a:extLst>
          </p:cNvPr>
          <p:cNvPicPr>
            <a:picLocks noChangeAspect="1"/>
          </p:cNvPicPr>
          <p:nvPr/>
        </p:nvPicPr>
        <p:blipFill>
          <a:blip r:embed="rId5"/>
          <a:stretch>
            <a:fillRect/>
          </a:stretch>
        </p:blipFill>
        <p:spPr>
          <a:xfrm>
            <a:off x="14799469" y="9238637"/>
            <a:ext cx="6915150" cy="2200275"/>
          </a:xfrm>
          <a:prstGeom prst="rect">
            <a:avLst/>
          </a:prstGeom>
        </p:spPr>
      </p:pic>
      <p:sp>
        <p:nvSpPr>
          <p:cNvPr id="6" name="Rectangle"/>
          <p:cNvSpPr/>
          <p:nvPr/>
        </p:nvSpPr>
        <p:spPr>
          <a:xfrm>
            <a:off x="1752108" y="4937760"/>
            <a:ext cx="9326880" cy="127365"/>
          </a:xfrm>
          <a:prstGeom prst="rect">
            <a:avLst/>
          </a:prstGeom>
          <a:solidFill>
            <a:srgbClr val="FFD966"/>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kern="0">
              <a:solidFill>
                <a:srgbClr val="FFFFFF"/>
              </a:solidFill>
              <a:latin typeface="Helvetica"/>
              <a:ea typeface="Helvetica"/>
              <a:cs typeface="Helvetica"/>
              <a:sym typeface="Helvetica"/>
            </a:endParaRPr>
          </a:p>
        </p:txBody>
      </p:sp>
    </p:spTree>
    <p:extLst>
      <p:ext uri="{BB962C8B-B14F-4D97-AF65-F5344CB8AC3E}">
        <p14:creationId xmlns:p14="http://schemas.microsoft.com/office/powerpoint/2010/main" val="55117889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normAutofit/>
          </a:bodyPr>
          <a:lstStyle/>
          <a:p>
            <a:r>
              <a:rPr lang="en-US" sz="5000" dirty="0" smtClean="0"/>
              <a:t>World and Local Transforms</a:t>
            </a:r>
            <a:endParaRPr lang="en-US" sz="5000" dirty="0"/>
          </a:p>
        </p:txBody>
      </p:sp>
      <p:sp>
        <p:nvSpPr>
          <p:cNvPr id="6" name="Text Placeholder 5"/>
          <p:cNvSpPr>
            <a:spLocks noGrp="1"/>
          </p:cNvSpPr>
          <p:nvPr>
            <p:ph type="body" sz="quarter" idx="12"/>
          </p:nvPr>
        </p:nvSpPr>
        <p:spPr/>
        <p:txBody>
          <a:bodyPr/>
          <a:lstStyle/>
          <a:p>
            <a:pPr>
              <a:spcAft>
                <a:spcPts val="2400"/>
              </a:spcAft>
            </a:pPr>
            <a:r>
              <a:rPr lang="en-US" dirty="0"/>
              <a:t>There are two types of transform systems you can use to make additional changes to Actors: </a:t>
            </a:r>
            <a:r>
              <a:rPr lang="en-US" b="1" dirty="0"/>
              <a:t>world</a:t>
            </a:r>
            <a:r>
              <a:rPr lang="en-US" dirty="0"/>
              <a:t> and </a:t>
            </a:r>
            <a:r>
              <a:rPr lang="en-US" b="1" dirty="0"/>
              <a:t>local</a:t>
            </a:r>
            <a:r>
              <a:rPr lang="en-US" sz="2800" dirty="0" smtClean="0"/>
              <a:t>.</a:t>
            </a:r>
          </a:p>
          <a:p>
            <a:pPr marL="457200" indent="-457200">
              <a:buFont typeface="Arial" panose="020B0604020202020204" pitchFamily="34" charset="0"/>
              <a:buChar char="•"/>
            </a:pPr>
            <a:r>
              <a:rPr lang="en-US" dirty="0"/>
              <a:t>The </a:t>
            </a:r>
            <a:r>
              <a:rPr lang="en-US" b="1" dirty="0"/>
              <a:t>world</a:t>
            </a:r>
            <a:r>
              <a:rPr lang="en-US" dirty="0"/>
              <a:t> transform system uses the whole world, with the understanding that up is up, down is down, forward is forward, and so on. This means that no matter how an Actor has been distorted, turned, or changed, it follows these world system rules</a:t>
            </a:r>
            <a:r>
              <a:rPr lang="en-US" sz="2800" dirty="0" smtClean="0"/>
              <a:t>.</a:t>
            </a:r>
          </a:p>
          <a:p>
            <a:endParaRPr lang="en-US" sz="2800" dirty="0"/>
          </a:p>
          <a:p>
            <a:endParaRPr lang="en-US" sz="2800" dirty="0" smtClean="0"/>
          </a:p>
          <a:p>
            <a:endParaRPr lang="en-US" sz="2800" dirty="0" smtClean="0"/>
          </a:p>
          <a:p>
            <a:pPr marL="457200" indent="-457200">
              <a:buFont typeface="Arial" panose="020B0604020202020204" pitchFamily="34" charset="0"/>
              <a:buChar char="•"/>
            </a:pPr>
            <a:r>
              <a:rPr lang="en-US" dirty="0"/>
              <a:t>The reverse is true for the </a:t>
            </a:r>
            <a:r>
              <a:rPr lang="en-US" b="1" dirty="0"/>
              <a:t>local</a:t>
            </a:r>
            <a:r>
              <a:rPr lang="en-US" dirty="0"/>
              <a:t> transform system, which uses the Actor’s local position, rotation, and scale as the basis for any transforms you perform. When an Actor is first brought into a Level, its transform is exactly the same as in the world coordinate system, but what if you turn the Actor 15 degrees to the right? In the local coordinate system, the Actor now respects the new rules that all transformations are relative to the 15-degree change</a:t>
            </a:r>
            <a:r>
              <a:rPr lang="en-US" sz="2800" dirty="0" smtClean="0"/>
              <a:t>.</a:t>
            </a:r>
            <a:endParaRPr lang="en-US" sz="2800" dirty="0"/>
          </a:p>
          <a:p>
            <a:endParaRPr lang="en-US" sz="2800" dirty="0"/>
          </a:p>
          <a:p>
            <a:endParaRPr lang="en-US" sz="2800" dirty="0"/>
          </a:p>
          <a:p>
            <a:endParaRPr lang="en-US" dirty="0"/>
          </a:p>
        </p:txBody>
      </p:sp>
      <p:pic>
        <p:nvPicPr>
          <p:cNvPr id="7" name="Picture 6">
            <a:extLst>
              <a:ext uri="{FF2B5EF4-FFF2-40B4-BE49-F238E27FC236}">
                <a16:creationId xmlns:a16="http://schemas.microsoft.com/office/drawing/2014/main" xmlns="" id="{575269D6-F65D-42C2-9B9B-94C1009D01D1}"/>
              </a:ext>
            </a:extLst>
          </p:cNvPr>
          <p:cNvPicPr>
            <a:picLocks noChangeAspect="1"/>
          </p:cNvPicPr>
          <p:nvPr/>
        </p:nvPicPr>
        <p:blipFill>
          <a:blip r:embed="rId2"/>
          <a:stretch>
            <a:fillRect/>
          </a:stretch>
        </p:blipFill>
        <p:spPr>
          <a:xfrm>
            <a:off x="10515600" y="7132320"/>
            <a:ext cx="2533650" cy="723900"/>
          </a:xfrm>
          <a:prstGeom prst="rect">
            <a:avLst/>
          </a:prstGeom>
        </p:spPr>
      </p:pic>
      <p:sp>
        <p:nvSpPr>
          <p:cNvPr id="8" name="Rectangle: Rounded Corners 5">
            <a:extLst>
              <a:ext uri="{FF2B5EF4-FFF2-40B4-BE49-F238E27FC236}">
                <a16:creationId xmlns:a16="http://schemas.microsoft.com/office/drawing/2014/main" xmlns="" id="{33C2C527-92E3-4711-BFA6-8C0699125F89}"/>
              </a:ext>
            </a:extLst>
          </p:cNvPr>
          <p:cNvSpPr/>
          <p:nvPr/>
        </p:nvSpPr>
        <p:spPr>
          <a:xfrm>
            <a:off x="12344400" y="7132320"/>
            <a:ext cx="701678" cy="723900"/>
          </a:xfrm>
          <a:prstGeom prst="roundRect">
            <a:avLst/>
          </a:prstGeom>
          <a:noFill/>
          <a:ln w="38100" cmpd="sng">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a:p>
        </p:txBody>
      </p:sp>
      <p:pic>
        <p:nvPicPr>
          <p:cNvPr id="9" name="Picture 8">
            <a:extLst>
              <a:ext uri="{FF2B5EF4-FFF2-40B4-BE49-F238E27FC236}">
                <a16:creationId xmlns:a16="http://schemas.microsoft.com/office/drawing/2014/main" xmlns="" id="{5AC181E3-035A-470B-832F-8905CE37FEB7}"/>
              </a:ext>
            </a:extLst>
          </p:cNvPr>
          <p:cNvPicPr>
            <a:picLocks noChangeAspect="1"/>
          </p:cNvPicPr>
          <p:nvPr/>
        </p:nvPicPr>
        <p:blipFill>
          <a:blip r:embed="rId3"/>
          <a:stretch>
            <a:fillRect/>
          </a:stretch>
        </p:blipFill>
        <p:spPr>
          <a:xfrm>
            <a:off x="10553700" y="10972800"/>
            <a:ext cx="2457450" cy="723900"/>
          </a:xfrm>
          <a:prstGeom prst="rect">
            <a:avLst/>
          </a:prstGeom>
        </p:spPr>
      </p:pic>
      <p:sp>
        <p:nvSpPr>
          <p:cNvPr id="10" name="Rectangle: Rounded Corners 15">
            <a:extLst>
              <a:ext uri="{FF2B5EF4-FFF2-40B4-BE49-F238E27FC236}">
                <a16:creationId xmlns:a16="http://schemas.microsoft.com/office/drawing/2014/main" xmlns="" id="{0A69AD45-E3E7-4C92-B103-3BD1FF8A4664}"/>
              </a:ext>
            </a:extLst>
          </p:cNvPr>
          <p:cNvSpPr/>
          <p:nvPr/>
        </p:nvSpPr>
        <p:spPr>
          <a:xfrm>
            <a:off x="12252960" y="10972800"/>
            <a:ext cx="701678" cy="72390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spTree>
    <p:extLst>
      <p:ext uri="{BB962C8B-B14F-4D97-AF65-F5344CB8AC3E}">
        <p14:creationId xmlns:p14="http://schemas.microsoft.com/office/powerpoint/2010/main" val="264194145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normAutofit/>
          </a:bodyPr>
          <a:lstStyle/>
          <a:p>
            <a:r>
              <a:rPr lang="en-US" sz="5000" dirty="0" smtClean="0"/>
              <a:t>Units and Measurements</a:t>
            </a:r>
            <a:endParaRPr lang="en-US" sz="5000" dirty="0"/>
          </a:p>
        </p:txBody>
      </p:sp>
      <p:sp>
        <p:nvSpPr>
          <p:cNvPr id="6" name="Text Placeholder 5"/>
          <p:cNvSpPr>
            <a:spLocks noGrp="1"/>
          </p:cNvSpPr>
          <p:nvPr>
            <p:ph type="body" sz="quarter" idx="12"/>
          </p:nvPr>
        </p:nvSpPr>
        <p:spPr/>
        <p:txBody>
          <a:bodyPr>
            <a:normAutofit/>
          </a:bodyPr>
          <a:lstStyle/>
          <a:p>
            <a:pPr>
              <a:spcAft>
                <a:spcPts val="2400"/>
              </a:spcAft>
            </a:pPr>
            <a:r>
              <a:rPr lang="en-US" dirty="0"/>
              <a:t>Understanding scale and measurement of proportions contributes to establishing style, context, and continuity in the game world</a:t>
            </a:r>
            <a:r>
              <a:rPr lang="en-US" dirty="0" smtClean="0"/>
              <a:t>.</a:t>
            </a:r>
            <a:endParaRPr lang="en-US" dirty="0"/>
          </a:p>
          <a:p>
            <a:pPr marL="457200" lvl="1" indent="-457200">
              <a:spcBef>
                <a:spcPts val="600"/>
              </a:spcBef>
              <a:spcAft>
                <a:spcPts val="1200"/>
              </a:spcAft>
            </a:pPr>
            <a:r>
              <a:rPr lang="en-US" sz="2800" dirty="0"/>
              <a:t>By default, 1 Unreal unit (</a:t>
            </a:r>
            <a:r>
              <a:rPr lang="en-US" sz="2800" dirty="0" err="1"/>
              <a:t>uu</a:t>
            </a:r>
            <a:r>
              <a:rPr lang="en-US" sz="2800" dirty="0"/>
              <a:t>) is equal to 1 real-world centimeter (cm). </a:t>
            </a:r>
            <a:r>
              <a:rPr lang="en-US" sz="2800" b="1" i="1" dirty="0"/>
              <a:t>This is an important detail to note, and you should apply it to all aspects of your design and game for proper development of environments, characters, effects, and so forth. </a:t>
            </a:r>
          </a:p>
          <a:p>
            <a:pPr marL="457200" indent="-457200">
              <a:spcBef>
                <a:spcPts val="600"/>
              </a:spcBef>
              <a:spcAft>
                <a:spcPts val="600"/>
              </a:spcAft>
              <a:buFont typeface="Arial" panose="020B0604020202020204" pitchFamily="34" charset="0"/>
              <a:buChar char="•"/>
            </a:pPr>
            <a:r>
              <a:rPr lang="en-US" dirty="0"/>
              <a:t>By default settings, a typical player is about 6 feet tall in the game world; this equates to 180 cm, or 180 </a:t>
            </a:r>
            <a:r>
              <a:rPr lang="en-US" dirty="0" err="1"/>
              <a:t>uu</a:t>
            </a:r>
            <a:r>
              <a:rPr lang="en-US" dirty="0"/>
              <a:t>. You can change this default to suit the needs of a project, but whatever the default is, you can use it as a base value to establish context for the size of all other Actors</a:t>
            </a:r>
            <a:r>
              <a:rPr lang="en-US" dirty="0" smtClean="0"/>
              <a:t>.</a:t>
            </a:r>
            <a:endParaRPr lang="en-US" dirty="0"/>
          </a:p>
          <a:p>
            <a:endParaRPr lang="en-US" dirty="0"/>
          </a:p>
        </p:txBody>
      </p:sp>
    </p:spTree>
    <p:extLst>
      <p:ext uri="{BB962C8B-B14F-4D97-AF65-F5344CB8AC3E}">
        <p14:creationId xmlns:p14="http://schemas.microsoft.com/office/powerpoint/2010/main" val="315618200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normAutofit/>
          </a:bodyPr>
          <a:lstStyle/>
          <a:p>
            <a:r>
              <a:rPr lang="en-US" sz="5000" dirty="0" smtClean="0"/>
              <a:t>Units and Measurements:</a:t>
            </a:r>
          </a:p>
          <a:p>
            <a:r>
              <a:rPr lang="en-US" sz="5000" dirty="0" smtClean="0"/>
              <a:t>Modular Level Construction</a:t>
            </a:r>
            <a:endParaRPr lang="en-US" sz="5000" dirty="0"/>
          </a:p>
        </p:txBody>
      </p:sp>
      <p:sp>
        <p:nvSpPr>
          <p:cNvPr id="6" name="Text Placeholder 5"/>
          <p:cNvSpPr>
            <a:spLocks noGrp="1"/>
          </p:cNvSpPr>
          <p:nvPr>
            <p:ph type="body" sz="quarter" idx="12"/>
          </p:nvPr>
        </p:nvSpPr>
        <p:spPr/>
        <p:txBody>
          <a:bodyPr>
            <a:normAutofit/>
          </a:bodyPr>
          <a:lstStyle/>
          <a:p>
            <a:pPr marL="457200" indent="-457200">
              <a:spcBef>
                <a:spcPts val="600"/>
              </a:spcBef>
              <a:spcAft>
                <a:spcPts val="1200"/>
              </a:spcAft>
              <a:buFont typeface="Arial" panose="020B0604020202020204" pitchFamily="34" charset="0"/>
              <a:buChar char="•"/>
            </a:pPr>
            <a:r>
              <a:rPr lang="en-US" dirty="0"/>
              <a:t>If a character is known to be 180 </a:t>
            </a:r>
            <a:r>
              <a:rPr lang="en-US" dirty="0" err="1"/>
              <a:t>uu</a:t>
            </a:r>
            <a:r>
              <a:rPr lang="en-US" dirty="0"/>
              <a:t> tall, you can also assume that a door </a:t>
            </a:r>
            <a:r>
              <a:rPr lang="en-US" dirty="0" smtClean="0"/>
              <a:t>the character </a:t>
            </a:r>
            <a:r>
              <a:rPr lang="en-US" dirty="0"/>
              <a:t>would use would generally be around 220 </a:t>
            </a:r>
            <a:r>
              <a:rPr lang="en-US" dirty="0" err="1"/>
              <a:t>uu</a:t>
            </a:r>
            <a:r>
              <a:rPr lang="en-US" dirty="0"/>
              <a:t> tall and 130 </a:t>
            </a:r>
            <a:r>
              <a:rPr lang="en-US" dirty="0" err="1"/>
              <a:t>uu</a:t>
            </a:r>
            <a:r>
              <a:rPr lang="en-US" dirty="0"/>
              <a:t> wide so the character can fit through it when exploring a </a:t>
            </a:r>
            <a:r>
              <a:rPr lang="en-US" dirty="0" smtClean="0"/>
              <a:t>Level</a:t>
            </a:r>
            <a:r>
              <a:rPr lang="en-US" sz="2800" dirty="0" smtClean="0"/>
              <a:t>. </a:t>
            </a:r>
            <a:endParaRPr lang="en-US" sz="2800" dirty="0"/>
          </a:p>
          <a:p>
            <a:pPr marL="457200" indent="-457200">
              <a:spcBef>
                <a:spcPts val="600"/>
              </a:spcBef>
              <a:spcAft>
                <a:spcPts val="1200"/>
              </a:spcAft>
              <a:buFont typeface="Arial" panose="020B0604020202020204" pitchFamily="34" charset="0"/>
              <a:buChar char="•"/>
            </a:pPr>
            <a:r>
              <a:rPr lang="en-US" dirty="0"/>
              <a:t>You can also extrapolate that a window would look correct at around 180 </a:t>
            </a:r>
            <a:r>
              <a:rPr lang="en-US" dirty="0" err="1"/>
              <a:t>uu</a:t>
            </a:r>
            <a:r>
              <a:rPr lang="en-US" dirty="0"/>
              <a:t> tall and 110 </a:t>
            </a:r>
            <a:r>
              <a:rPr lang="en-US" dirty="0" err="1"/>
              <a:t>uu</a:t>
            </a:r>
            <a:r>
              <a:rPr lang="en-US" dirty="0"/>
              <a:t> wide. The sizes of other Actors would follow suit, with ideal relative measurements</a:t>
            </a:r>
            <a:r>
              <a:rPr lang="en-US" sz="2800" dirty="0" smtClean="0"/>
              <a:t>.</a:t>
            </a:r>
          </a:p>
          <a:p>
            <a:pPr marL="457200" indent="-457200">
              <a:spcBef>
                <a:spcPts val="600"/>
              </a:spcBef>
              <a:spcAft>
                <a:spcPts val="1200"/>
              </a:spcAft>
              <a:buFont typeface="Arial" panose="020B0604020202020204" pitchFamily="34" charset="0"/>
              <a:buChar char="•"/>
            </a:pPr>
            <a:r>
              <a:rPr lang="en-US" dirty="0"/>
              <a:t>Such size correlations help establish continuity throughout all created Actors and ensure that </a:t>
            </a:r>
            <a:r>
              <a:rPr lang="en-US" dirty="0" smtClean="0"/>
              <a:t>Level </a:t>
            </a:r>
            <a:r>
              <a:rPr lang="en-US" dirty="0"/>
              <a:t>design will function properly for gameplay</a:t>
            </a:r>
            <a:r>
              <a:rPr lang="en-US" sz="2800" dirty="0" smtClean="0"/>
              <a:t>. </a:t>
            </a:r>
            <a:endParaRPr lang="en-US" sz="2800" dirty="0"/>
          </a:p>
          <a:p>
            <a:pPr marL="457200" indent="-457200">
              <a:spcBef>
                <a:spcPts val="600"/>
              </a:spcBef>
              <a:buFont typeface="Arial" panose="020B0604020202020204" pitchFamily="34" charset="0"/>
              <a:buChar char="•"/>
            </a:pPr>
            <a:r>
              <a:rPr lang="en-US" dirty="0"/>
              <a:t>Some important Actor sizes to determine before beginning construction are those for stairs, windows, doors, ceilings, walls, and ramps</a:t>
            </a:r>
            <a:r>
              <a:rPr lang="en-US" sz="2800" dirty="0" smtClean="0"/>
              <a:t>.</a:t>
            </a:r>
            <a:endParaRPr lang="en-US" sz="2800" dirty="0"/>
          </a:p>
          <a:p>
            <a:pPr marL="342900" indent="-342900">
              <a:buFont typeface="Arial" panose="020B0604020202020204" pitchFamily="34" charset="0"/>
              <a:buChar char="•"/>
            </a:pPr>
            <a:endParaRPr lang="en-US" sz="2800" dirty="0"/>
          </a:p>
          <a:p>
            <a:pPr>
              <a:spcBef>
                <a:spcPts val="1200"/>
              </a:spcBef>
            </a:pPr>
            <a:r>
              <a:rPr lang="en-US" dirty="0"/>
              <a:t>Great resources discussing modular </a:t>
            </a:r>
            <a:r>
              <a:rPr lang="en-US" dirty="0" smtClean="0"/>
              <a:t>Level </a:t>
            </a:r>
            <a:r>
              <a:rPr lang="en-US" dirty="0"/>
              <a:t>design can be found here:</a:t>
            </a:r>
          </a:p>
          <a:p>
            <a:r>
              <a:rPr lang="en-US" u="sng" dirty="0">
                <a:hlinkClick r:id="rId2"/>
              </a:rPr>
              <a:t>https://docs.unrealengine.com/udk/Three/rsrc/Three/ModularLevelDesign/ModularLevelDesign.pdf</a:t>
            </a:r>
            <a:r>
              <a:rPr lang="en-US" sz="2800" dirty="0" smtClean="0"/>
              <a:t>.</a:t>
            </a:r>
            <a:endParaRPr lang="en-US" sz="2800" dirty="0"/>
          </a:p>
          <a:p>
            <a:endParaRPr lang="en-US" sz="2800" dirty="0"/>
          </a:p>
        </p:txBody>
      </p:sp>
    </p:spTree>
    <p:extLst>
      <p:ext uri="{BB962C8B-B14F-4D97-AF65-F5344CB8AC3E}">
        <p14:creationId xmlns:p14="http://schemas.microsoft.com/office/powerpoint/2010/main" val="15410493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9575" y="2560320"/>
            <a:ext cx="9326880" cy="2216811"/>
          </a:xfrm>
        </p:spPr>
        <p:txBody>
          <a:bodyPr/>
          <a:lstStyle/>
          <a:p>
            <a:r>
              <a:rPr lang="en-US" dirty="0" smtClean="0"/>
              <a:t>Grid Units</a:t>
            </a:r>
            <a:endParaRPr lang="en-US" dirty="0"/>
          </a:p>
        </p:txBody>
      </p:sp>
      <p:sp>
        <p:nvSpPr>
          <p:cNvPr id="4" name="Text Placeholder 3"/>
          <p:cNvSpPr>
            <a:spLocks noGrp="1"/>
          </p:cNvSpPr>
          <p:nvPr>
            <p:ph type="body" sz="quarter" idx="10"/>
          </p:nvPr>
        </p:nvSpPr>
        <p:spPr>
          <a:xfrm>
            <a:off x="1679574" y="5394960"/>
            <a:ext cx="9326880" cy="8002587"/>
          </a:xfrm>
        </p:spPr>
        <p:txBody>
          <a:bodyPr/>
          <a:lstStyle/>
          <a:p>
            <a:pPr>
              <a:spcAft>
                <a:spcPts val="2400"/>
              </a:spcAft>
            </a:pPr>
            <a:r>
              <a:rPr lang="en-US" dirty="0"/>
              <a:t>You use a grid to move Actors within UE4</a:t>
            </a:r>
            <a:r>
              <a:rPr lang="en-US" sz="2800" dirty="0" smtClean="0"/>
              <a:t>. </a:t>
            </a:r>
          </a:p>
          <a:p>
            <a:pPr marL="457200" indent="-457200">
              <a:spcBef>
                <a:spcPts val="600"/>
              </a:spcBef>
              <a:spcAft>
                <a:spcPts val="600"/>
              </a:spcAft>
              <a:buFont typeface="Arial" panose="020B0604020202020204" pitchFamily="34" charset="0"/>
              <a:buChar char="•"/>
            </a:pPr>
            <a:r>
              <a:rPr lang="en-US" dirty="0"/>
              <a:t>Each space on a grid is equivalent to a set number or value</a:t>
            </a:r>
            <a:r>
              <a:rPr lang="en-US" sz="2800" dirty="0" smtClean="0"/>
              <a:t>. </a:t>
            </a:r>
          </a:p>
          <a:p>
            <a:pPr marL="457200" indent="-457200">
              <a:spcBef>
                <a:spcPts val="600"/>
              </a:spcBef>
              <a:spcAft>
                <a:spcPts val="600"/>
              </a:spcAft>
              <a:buFont typeface="Arial" panose="020B0604020202020204" pitchFamily="34" charset="0"/>
              <a:buChar char="•"/>
            </a:pPr>
            <a:r>
              <a:rPr lang="en-US" dirty="0"/>
              <a:t>The grid is ever present, though sometimes it is not visible. As long as any of the snapping options are on, UE4 uses the measurements of the grid for every movement, rotation, or scale transform</a:t>
            </a:r>
            <a:r>
              <a:rPr lang="en-US" sz="2800" dirty="0" smtClean="0"/>
              <a:t>.</a:t>
            </a:r>
          </a:p>
          <a:p>
            <a:pPr marL="457200" indent="-457200">
              <a:spcBef>
                <a:spcPts val="600"/>
              </a:spcBef>
              <a:spcAft>
                <a:spcPts val="600"/>
              </a:spcAft>
              <a:buFont typeface="Arial" panose="020B0604020202020204" pitchFamily="34" charset="0"/>
              <a:buChar char="•"/>
            </a:pPr>
            <a:r>
              <a:rPr lang="en-US" dirty="0"/>
              <a:t>Using the grid is important for snapping Actors to specific coordinates or unit measurements</a:t>
            </a:r>
            <a:r>
              <a:rPr lang="en-US" sz="2800" dirty="0" smtClean="0"/>
              <a:t>.</a:t>
            </a:r>
            <a:endParaRPr lang="en-US" sz="2800" dirty="0"/>
          </a:p>
          <a:p>
            <a:pPr marL="457200" indent="-457200">
              <a:spcBef>
                <a:spcPts val="600"/>
              </a:spcBef>
              <a:spcAft>
                <a:spcPts val="600"/>
              </a:spcAft>
              <a:buFont typeface="Arial" panose="020B0604020202020204" pitchFamily="34" charset="0"/>
              <a:buChar char="•"/>
            </a:pPr>
            <a:r>
              <a:rPr lang="en-US" dirty="0"/>
              <a:t>The grid system in game Actor creation is key to creating reusable and modular Actors</a:t>
            </a:r>
            <a:r>
              <a:rPr lang="en-US" sz="2800" dirty="0" smtClean="0"/>
              <a:t>. </a:t>
            </a:r>
            <a:endParaRPr lang="en-US" sz="2800" dirty="0"/>
          </a:p>
          <a:p>
            <a:pPr marL="342900" indent="-342900">
              <a:buFont typeface="Arial" panose="020B0604020202020204" pitchFamily="34" charset="0"/>
              <a:buChar char="•"/>
            </a:pPr>
            <a:endParaRPr lang="en-US" sz="2800" dirty="0" smtClean="0"/>
          </a:p>
          <a:p>
            <a:pPr marL="342900" indent="-342900">
              <a:buFont typeface="Arial" panose="020B0604020202020204" pitchFamily="34" charset="0"/>
              <a:buChar char="•"/>
            </a:pPr>
            <a:endParaRPr lang="en-US" dirty="0"/>
          </a:p>
        </p:txBody>
      </p:sp>
      <p:pic>
        <p:nvPicPr>
          <p:cNvPr id="12" name="Picture Placeholder 6">
            <a:extLst>
              <a:ext uri="{FF2B5EF4-FFF2-40B4-BE49-F238E27FC236}">
                <a16:creationId xmlns:a16="http://schemas.microsoft.com/office/drawing/2014/main" xmlns="" id="{5A86895F-8E03-411A-91E3-5804AF215816}"/>
              </a:ext>
            </a:extLst>
          </p:cNvPr>
          <p:cNvPicPr>
            <a:picLocks noGrp="1" noChangeAspect="1"/>
          </p:cNvPicPr>
          <p:nvPr>
            <p:ph idx="1"/>
          </p:nvPr>
        </p:nvPicPr>
        <p:blipFill rotWithShape="1">
          <a:blip r:embed="rId2"/>
          <a:stretch/>
        </p:blipFill>
        <p:spPr>
          <a:xfrm>
            <a:off x="12138990" y="1534798"/>
            <a:ext cx="12245010" cy="10396122"/>
          </a:xfrm>
          <a:prstGeom prst="rect">
            <a:avLst/>
          </a:prstGeom>
          <a:effectLst/>
        </p:spPr>
      </p:pic>
      <p:sp>
        <p:nvSpPr>
          <p:cNvPr id="5" name="Rectangle"/>
          <p:cNvSpPr/>
          <p:nvPr/>
        </p:nvSpPr>
        <p:spPr>
          <a:xfrm>
            <a:off x="1752108" y="4937760"/>
            <a:ext cx="9326880" cy="127365"/>
          </a:xfrm>
          <a:prstGeom prst="rect">
            <a:avLst/>
          </a:prstGeom>
          <a:solidFill>
            <a:srgbClr val="FFD966"/>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kern="0">
              <a:solidFill>
                <a:srgbClr val="FFFFFF"/>
              </a:solidFill>
              <a:latin typeface="Helvetica"/>
              <a:ea typeface="Helvetica"/>
              <a:cs typeface="Helvetica"/>
              <a:sym typeface="Helvetica"/>
            </a:endParaRPr>
          </a:p>
        </p:txBody>
      </p:sp>
    </p:spTree>
    <p:extLst>
      <p:ext uri="{BB962C8B-B14F-4D97-AF65-F5344CB8AC3E}">
        <p14:creationId xmlns:p14="http://schemas.microsoft.com/office/powerpoint/2010/main" val="66800219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9575" y="2560320"/>
            <a:ext cx="9326880" cy="2216811"/>
          </a:xfrm>
        </p:spPr>
        <p:txBody>
          <a:bodyPr/>
          <a:lstStyle/>
          <a:p>
            <a:r>
              <a:rPr lang="en-US" dirty="0" smtClean="0"/>
              <a:t>Snapping to the Grid</a:t>
            </a:r>
            <a:endParaRPr lang="en-US" dirty="0"/>
          </a:p>
        </p:txBody>
      </p:sp>
      <p:pic>
        <p:nvPicPr>
          <p:cNvPr id="11" name="Picture Placeholder 9">
            <a:extLst>
              <a:ext uri="{FF2B5EF4-FFF2-40B4-BE49-F238E27FC236}">
                <a16:creationId xmlns:a16="http://schemas.microsoft.com/office/drawing/2014/main" xmlns="" id="{42FADD1A-5304-4D8F-A850-EE9C42EFC4FE}"/>
              </a:ext>
            </a:extLst>
          </p:cNvPr>
          <p:cNvPicPr>
            <a:picLocks noGrp="1" noChangeAspect="1"/>
          </p:cNvPicPr>
          <p:nvPr>
            <p:ph idx="1"/>
          </p:nvPr>
        </p:nvPicPr>
        <p:blipFill rotWithShape="1">
          <a:blip r:embed="rId2"/>
          <a:srcRect l="-15" r="-15"/>
          <a:stretch/>
        </p:blipFill>
        <p:spPr>
          <a:xfrm>
            <a:off x="12130088" y="3245634"/>
            <a:ext cx="12253912" cy="7224731"/>
          </a:xfrm>
        </p:spPr>
      </p:pic>
      <p:sp>
        <p:nvSpPr>
          <p:cNvPr id="4" name="Text Placeholder 3"/>
          <p:cNvSpPr>
            <a:spLocks noGrp="1"/>
          </p:cNvSpPr>
          <p:nvPr>
            <p:ph type="body" sz="quarter" idx="10"/>
          </p:nvPr>
        </p:nvSpPr>
        <p:spPr>
          <a:xfrm>
            <a:off x="1679574" y="5394960"/>
            <a:ext cx="9326880" cy="8002587"/>
          </a:xfrm>
        </p:spPr>
        <p:txBody>
          <a:bodyPr>
            <a:noAutofit/>
          </a:bodyPr>
          <a:lstStyle/>
          <a:p>
            <a:pPr>
              <a:spcAft>
                <a:spcPts val="1200"/>
              </a:spcAft>
            </a:pPr>
            <a:r>
              <a:rPr lang="en-US" dirty="0"/>
              <a:t>There are three types of transformation snap types: </a:t>
            </a:r>
            <a:r>
              <a:rPr lang="en-US" b="1" dirty="0"/>
              <a:t>Move</a:t>
            </a:r>
            <a:r>
              <a:rPr lang="en-US" dirty="0"/>
              <a:t>, </a:t>
            </a:r>
            <a:r>
              <a:rPr lang="en-US" b="1" dirty="0"/>
              <a:t>Rotate</a:t>
            </a:r>
            <a:r>
              <a:rPr lang="en-US" dirty="0"/>
              <a:t>, and </a:t>
            </a:r>
            <a:r>
              <a:rPr lang="en-US" b="1" dirty="0"/>
              <a:t>Scale</a:t>
            </a:r>
            <a:r>
              <a:rPr lang="en-US" dirty="0"/>
              <a:t>. Each grid system has its own unique snapping measurements that can be set at the top of the Level Viewport located next to the correlating type of transformation</a:t>
            </a:r>
            <a:r>
              <a:rPr lang="en-US" sz="2800" dirty="0" smtClean="0"/>
              <a:t>.</a:t>
            </a:r>
          </a:p>
          <a:p>
            <a:pPr marL="457200" indent="-457200">
              <a:spcBef>
                <a:spcPts val="600"/>
              </a:spcBef>
              <a:spcAft>
                <a:spcPts val="600"/>
              </a:spcAft>
              <a:buFont typeface="Arial" panose="020B0604020202020204" pitchFamily="34" charset="0"/>
              <a:buChar char="•"/>
            </a:pPr>
            <a:r>
              <a:rPr lang="en-US" b="1" dirty="0" smtClean="0"/>
              <a:t>Drag grid</a:t>
            </a:r>
            <a:r>
              <a:rPr lang="en-US" dirty="0"/>
              <a:t>: The movement grid uses multiples of 5 and corresponds directly to the UE4 grid </a:t>
            </a:r>
            <a:r>
              <a:rPr lang="en-US" dirty="0" smtClean="0"/>
              <a:t>spacing</a:t>
            </a:r>
            <a:r>
              <a:rPr lang="en-US" sz="2800" dirty="0" smtClean="0"/>
              <a:t>.</a:t>
            </a:r>
            <a:endParaRPr lang="en-US" sz="2800" dirty="0" smtClean="0"/>
          </a:p>
          <a:p>
            <a:pPr marL="457200" indent="-457200">
              <a:spcBef>
                <a:spcPts val="600"/>
              </a:spcBef>
              <a:spcAft>
                <a:spcPts val="600"/>
              </a:spcAft>
              <a:buFont typeface="Arial" panose="020B0604020202020204" pitchFamily="34" charset="0"/>
              <a:buChar char="•"/>
            </a:pPr>
            <a:r>
              <a:rPr lang="en-US" b="1" dirty="0"/>
              <a:t>Rotation </a:t>
            </a:r>
            <a:r>
              <a:rPr lang="en-US" b="1" dirty="0" smtClean="0"/>
              <a:t>grid</a:t>
            </a:r>
            <a:r>
              <a:rPr lang="en-US" dirty="0"/>
              <a:t>: Rotation movement is based on scalar degrees of multiples of 5, using the most common rotation angles: 5 degrees, 10, 15, 30, 45, 60, 90, and 120. There is also a secondary menu that lists divisions of 360 degrees, starting at 2.812 and ascending to 5.625, 11.25, and 22.5</a:t>
            </a:r>
            <a:r>
              <a:rPr lang="en-US" sz="2800" dirty="0" smtClean="0"/>
              <a:t>.</a:t>
            </a:r>
          </a:p>
          <a:p>
            <a:pPr marL="457200" indent="-457200">
              <a:spcBef>
                <a:spcPts val="600"/>
              </a:spcBef>
              <a:spcAft>
                <a:spcPts val="600"/>
              </a:spcAft>
              <a:buFont typeface="Arial" panose="020B0604020202020204" pitchFamily="34" charset="0"/>
              <a:buChar char="•"/>
            </a:pPr>
            <a:r>
              <a:rPr lang="en-US" b="1" dirty="0"/>
              <a:t>Scale </a:t>
            </a:r>
            <a:r>
              <a:rPr lang="en-US" b="1" dirty="0" smtClean="0"/>
              <a:t>grid</a:t>
            </a:r>
            <a:r>
              <a:rPr lang="en-US" dirty="0"/>
              <a:t>: Scaling scales down by halves, and it starts with 10 and descends to 1, .5, .25, .125, and so </a:t>
            </a:r>
            <a:r>
              <a:rPr lang="en-US" dirty="0" smtClean="0"/>
              <a:t>on</a:t>
            </a:r>
            <a:r>
              <a:rPr lang="en-US" sz="2800" dirty="0" smtClean="0"/>
              <a:t>.</a:t>
            </a:r>
            <a:endParaRPr lang="en-US" sz="2800" dirty="0"/>
          </a:p>
        </p:txBody>
      </p:sp>
      <p:sp>
        <p:nvSpPr>
          <p:cNvPr id="5" name="Rectangle"/>
          <p:cNvSpPr/>
          <p:nvPr/>
        </p:nvSpPr>
        <p:spPr>
          <a:xfrm>
            <a:off x="1752108" y="4937760"/>
            <a:ext cx="9326880" cy="127365"/>
          </a:xfrm>
          <a:prstGeom prst="rect">
            <a:avLst/>
          </a:prstGeom>
          <a:solidFill>
            <a:srgbClr val="FFD966"/>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kern="0">
              <a:solidFill>
                <a:srgbClr val="FFFFFF"/>
              </a:solidFill>
              <a:latin typeface="Helvetica"/>
              <a:ea typeface="Helvetica"/>
              <a:cs typeface="Helvetica"/>
              <a:sym typeface="Helvetica"/>
            </a:endParaRPr>
          </a:p>
        </p:txBody>
      </p:sp>
    </p:spTree>
    <p:extLst>
      <p:ext uri="{BB962C8B-B14F-4D97-AF65-F5344CB8AC3E}">
        <p14:creationId xmlns:p14="http://schemas.microsoft.com/office/powerpoint/2010/main" val="391234585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normAutofit/>
          </a:bodyPr>
          <a:lstStyle/>
          <a:p>
            <a:r>
              <a:rPr lang="en-US" sz="5000" dirty="0" smtClean="0"/>
              <a:t>Snapping to</a:t>
            </a:r>
          </a:p>
          <a:p>
            <a:r>
              <a:rPr lang="en-US" sz="5000" dirty="0" smtClean="0"/>
              <a:t>the Grid</a:t>
            </a:r>
            <a:endParaRPr lang="en-US" sz="5000" dirty="0"/>
          </a:p>
        </p:txBody>
      </p:sp>
      <p:sp>
        <p:nvSpPr>
          <p:cNvPr id="6" name="Text Placeholder 5"/>
          <p:cNvSpPr>
            <a:spLocks noGrp="1"/>
          </p:cNvSpPr>
          <p:nvPr>
            <p:ph type="body" sz="quarter" idx="12"/>
          </p:nvPr>
        </p:nvSpPr>
        <p:spPr/>
        <p:txBody>
          <a:bodyPr>
            <a:normAutofit/>
          </a:bodyPr>
          <a:lstStyle/>
          <a:p>
            <a:pPr marL="457200" indent="-457200">
              <a:spcBef>
                <a:spcPts val="600"/>
              </a:spcBef>
              <a:spcAft>
                <a:spcPts val="1200"/>
              </a:spcAft>
              <a:buFont typeface="Arial" panose="020B0604020202020204" pitchFamily="34" charset="0"/>
              <a:buChar char="•"/>
            </a:pPr>
            <a:r>
              <a:rPr lang="en-US" dirty="0"/>
              <a:t>You can adjust the scale values for a grid type by selecting the numeric value located next to the corresponding symbol. The drop-down list then offers multiples of the base value to select from</a:t>
            </a:r>
            <a:r>
              <a:rPr lang="en-US" sz="2800" dirty="0" smtClean="0"/>
              <a:t>. </a:t>
            </a:r>
            <a:endParaRPr lang="en-US" sz="2800" dirty="0"/>
          </a:p>
          <a:p>
            <a:pPr marL="457200" indent="-457200">
              <a:spcBef>
                <a:spcPts val="600"/>
              </a:spcBef>
              <a:spcAft>
                <a:spcPts val="1200"/>
              </a:spcAft>
              <a:buFont typeface="Arial" panose="020B0604020202020204" pitchFamily="34" charset="0"/>
              <a:buChar char="•"/>
            </a:pPr>
            <a:r>
              <a:rPr lang="en-US" dirty="0"/>
              <a:t>You can toggle on and off each of these snaps by simply clicking on the symbol for the transformation. The symbol is highlighted orange when it’s active, and it is gray when disabled</a:t>
            </a:r>
            <a:r>
              <a:rPr lang="en-US" sz="2800" dirty="0" smtClean="0"/>
              <a:t>.</a:t>
            </a:r>
            <a:endParaRPr lang="en-US" sz="2800" dirty="0"/>
          </a:p>
          <a:p>
            <a:pPr marL="457200" indent="-457200">
              <a:spcBef>
                <a:spcPts val="600"/>
              </a:spcBef>
              <a:spcAft>
                <a:spcPts val="600"/>
              </a:spcAft>
              <a:buFont typeface="Arial" panose="020B0604020202020204" pitchFamily="34" charset="0"/>
              <a:buChar char="•"/>
            </a:pPr>
            <a:r>
              <a:rPr lang="en-US" dirty="0"/>
              <a:t>While the symbol is disabled, you can manipulate the Actor in the corresponding transform method with no snapping constraints</a:t>
            </a:r>
            <a:r>
              <a:rPr lang="en-US" sz="2800" dirty="0" smtClean="0"/>
              <a:t>.</a:t>
            </a:r>
            <a:endParaRPr lang="en-US" sz="2800" dirty="0"/>
          </a:p>
          <a:p>
            <a:pPr marL="457200" indent="-457200">
              <a:spcBef>
                <a:spcPts val="600"/>
              </a:spcBef>
              <a:spcAft>
                <a:spcPts val="600"/>
              </a:spcAft>
              <a:buFont typeface="Arial" panose="020B0604020202020204" pitchFamily="34" charset="0"/>
              <a:buChar char="•"/>
            </a:pPr>
            <a:endParaRPr lang="en-US" sz="2800" dirty="0"/>
          </a:p>
        </p:txBody>
      </p:sp>
    </p:spTree>
    <p:extLst>
      <p:ext uri="{BB962C8B-B14F-4D97-AF65-F5344CB8AC3E}">
        <p14:creationId xmlns:p14="http://schemas.microsoft.com/office/powerpoint/2010/main" val="288125775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999232" y="2560320"/>
            <a:ext cx="7008270" cy="2070682"/>
          </a:xfrm>
        </p:spPr>
        <p:txBody>
          <a:bodyPr/>
          <a:lstStyle/>
          <a:p>
            <a:r>
              <a:rPr lang="en-US" dirty="0" smtClean="0"/>
              <a:t>Organizing a Scene</a:t>
            </a:r>
            <a:endParaRPr lang="en-US" dirty="0"/>
          </a:p>
        </p:txBody>
      </p:sp>
      <p:sp>
        <p:nvSpPr>
          <p:cNvPr id="3" name="Text Placeholder 2"/>
          <p:cNvSpPr>
            <a:spLocks noGrp="1"/>
          </p:cNvSpPr>
          <p:nvPr>
            <p:ph type="body" sz="quarter" idx="12"/>
          </p:nvPr>
        </p:nvSpPr>
        <p:spPr>
          <a:xfrm>
            <a:off x="2999232" y="5394960"/>
            <a:ext cx="7008270" cy="8996082"/>
          </a:xfrm>
        </p:spPr>
        <p:txBody>
          <a:bodyPr/>
          <a:lstStyle/>
          <a:p>
            <a:pPr>
              <a:spcBef>
                <a:spcPts val="0"/>
              </a:spcBef>
            </a:pPr>
            <a:r>
              <a:rPr lang="en-US" sz="2800" dirty="0"/>
              <a:t>When you’re working on a project, the number of Actors involved is likely to grow substantially in a short time. Therefore, it is vital that Actors within a scene or </a:t>
            </a:r>
            <a:r>
              <a:rPr lang="en-US" sz="2800" dirty="0" smtClean="0"/>
              <a:t>Level </a:t>
            </a:r>
            <a:r>
              <a:rPr lang="en-US" sz="2800" dirty="0"/>
              <a:t>can be found easily and efficiently</a:t>
            </a:r>
            <a:r>
              <a:rPr lang="en-US" sz="2800" dirty="0" smtClean="0"/>
              <a:t>.</a:t>
            </a:r>
          </a:p>
          <a:p>
            <a:pPr>
              <a:spcBef>
                <a:spcPts val="0"/>
              </a:spcBef>
            </a:pPr>
            <a:endParaRPr lang="en-US" sz="2800" dirty="0"/>
          </a:p>
          <a:p>
            <a:pPr>
              <a:spcBef>
                <a:spcPts val="0"/>
              </a:spcBef>
            </a:pPr>
            <a:r>
              <a:rPr lang="en-US" sz="2800" dirty="0" smtClean="0"/>
              <a:t>The </a:t>
            </a:r>
            <a:r>
              <a:rPr lang="en-US" sz="2800" dirty="0"/>
              <a:t>following sections discuss some of the parts of UE4 that help you stay organized while building a project</a:t>
            </a:r>
            <a:r>
              <a:rPr lang="en-US" sz="2800" dirty="0" smtClean="0"/>
              <a:t>.</a:t>
            </a:r>
            <a:endParaRPr lang="en-US" sz="2800" dirty="0"/>
          </a:p>
          <a:p>
            <a:pPr algn="just">
              <a:spcBef>
                <a:spcPts val="0"/>
              </a:spcBef>
            </a:pPr>
            <a:endParaRPr lang="en-US" dirty="0"/>
          </a:p>
        </p:txBody>
      </p:sp>
      <p:sp>
        <p:nvSpPr>
          <p:cNvPr id="4" name="Rectangle"/>
          <p:cNvSpPr/>
          <p:nvPr/>
        </p:nvSpPr>
        <p:spPr>
          <a:xfrm>
            <a:off x="2980944" y="4937760"/>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Tree>
    <p:extLst>
      <p:ext uri="{BB962C8B-B14F-4D97-AF65-F5344CB8AC3E}">
        <p14:creationId xmlns:p14="http://schemas.microsoft.com/office/powerpoint/2010/main" val="169205066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56714" y="3200400"/>
            <a:ext cx="9326880" cy="1681898"/>
          </a:xfrm>
        </p:spPr>
        <p:txBody>
          <a:bodyPr/>
          <a:lstStyle/>
          <a:p>
            <a:r>
              <a:rPr lang="en-US" dirty="0" smtClean="0"/>
              <a:t>World Outliner</a:t>
            </a:r>
            <a:endParaRPr lang="en-US" dirty="0"/>
          </a:p>
        </p:txBody>
      </p:sp>
      <p:sp>
        <p:nvSpPr>
          <p:cNvPr id="3" name="Text Placeholder 2"/>
          <p:cNvSpPr>
            <a:spLocks noGrp="1"/>
          </p:cNvSpPr>
          <p:nvPr>
            <p:ph type="body" sz="quarter" idx="10"/>
          </p:nvPr>
        </p:nvSpPr>
        <p:spPr>
          <a:xfrm>
            <a:off x="756713" y="5486400"/>
            <a:ext cx="9144000" cy="8002587"/>
          </a:xfrm>
        </p:spPr>
        <p:txBody>
          <a:bodyPr>
            <a:normAutofit/>
          </a:bodyPr>
          <a:lstStyle/>
          <a:p>
            <a:pPr>
              <a:lnSpc>
                <a:spcPct val="100000"/>
              </a:lnSpc>
              <a:spcBef>
                <a:spcPts val="0"/>
              </a:spcBef>
              <a:spcAft>
                <a:spcPts val="1200"/>
              </a:spcAft>
            </a:pPr>
            <a:r>
              <a:rPr lang="en-US" sz="2800" dirty="0"/>
              <a:t>The World Outliner enables you to find Actors within the scene. All Actors in the scene are listed and searchable through the search bar at the top of the World Outliner </a:t>
            </a:r>
            <a:r>
              <a:rPr lang="en-US" sz="2800" dirty="0" smtClean="0"/>
              <a:t>panel.</a:t>
            </a:r>
          </a:p>
          <a:p>
            <a:pPr marL="457200" indent="-457200">
              <a:lnSpc>
                <a:spcPct val="100000"/>
              </a:lnSpc>
              <a:spcBef>
                <a:spcPts val="600"/>
              </a:spcBef>
              <a:spcAft>
                <a:spcPts val="1200"/>
              </a:spcAft>
              <a:buFont typeface="Arial" panose="020B0604020202020204" pitchFamily="34" charset="0"/>
              <a:buChar char="•"/>
            </a:pPr>
            <a:r>
              <a:rPr lang="en-US" sz="2800" dirty="0"/>
              <a:t>You can use the search bar to search the whole scene or look for specific types of Actors within the </a:t>
            </a:r>
            <a:r>
              <a:rPr lang="en-US" sz="2800" dirty="0" smtClean="0"/>
              <a:t>scene.</a:t>
            </a:r>
          </a:p>
          <a:p>
            <a:pPr marL="457200" indent="-457200">
              <a:lnSpc>
                <a:spcPct val="100000"/>
              </a:lnSpc>
              <a:spcBef>
                <a:spcPts val="0"/>
              </a:spcBef>
              <a:spcAft>
                <a:spcPts val="1200"/>
              </a:spcAft>
              <a:buFont typeface="Arial" panose="020B0604020202020204" pitchFamily="34" charset="0"/>
              <a:buChar char="•"/>
            </a:pPr>
            <a:r>
              <a:rPr lang="en-US" sz="2800" dirty="0"/>
              <a:t>You can also exclude words from your search by adding the </a:t>
            </a:r>
            <a:r>
              <a:rPr lang="en-US" sz="2800" dirty="0" smtClean="0"/>
              <a:t>- </a:t>
            </a:r>
            <a:r>
              <a:rPr lang="en-US" sz="2800" dirty="0"/>
              <a:t>character before a keyword </a:t>
            </a:r>
            <a:r>
              <a:rPr lang="en-US" sz="2800" dirty="0" smtClean="0"/>
              <a:t>search.</a:t>
            </a:r>
            <a:endParaRPr lang="en-US" sz="2800" dirty="0"/>
          </a:p>
        </p:txBody>
      </p:sp>
      <p:sp>
        <p:nvSpPr>
          <p:cNvPr id="4" name="Rectangle 3"/>
          <p:cNvSpPr/>
          <p:nvPr/>
        </p:nvSpPr>
        <p:spPr>
          <a:xfrm>
            <a:off x="18497550" y="342900"/>
            <a:ext cx="5886450" cy="8267700"/>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p:cNvSpPr/>
          <p:nvPr/>
        </p:nvSpPr>
        <p:spPr>
          <a:xfrm>
            <a:off x="756714" y="5029200"/>
            <a:ext cx="914400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Tree>
    <p:extLst>
      <p:ext uri="{BB962C8B-B14F-4D97-AF65-F5344CB8AC3E}">
        <p14:creationId xmlns:p14="http://schemas.microsoft.com/office/powerpoint/2010/main" val="28031770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normAutofit/>
          </a:bodyPr>
          <a:lstStyle/>
          <a:p>
            <a:r>
              <a:rPr lang="en-US" sz="5000" dirty="0" smtClean="0"/>
              <a:t>World Outliner</a:t>
            </a:r>
            <a:endParaRPr lang="en-US" sz="5000" dirty="0"/>
          </a:p>
        </p:txBody>
      </p:sp>
      <p:sp>
        <p:nvSpPr>
          <p:cNvPr id="6" name="Text Placeholder 5"/>
          <p:cNvSpPr>
            <a:spLocks noGrp="1"/>
          </p:cNvSpPr>
          <p:nvPr>
            <p:ph type="body" sz="quarter" idx="12"/>
          </p:nvPr>
        </p:nvSpPr>
        <p:spPr/>
        <p:txBody>
          <a:bodyPr>
            <a:normAutofit/>
          </a:bodyPr>
          <a:lstStyle/>
          <a:p>
            <a:r>
              <a:rPr lang="en-US" dirty="0"/>
              <a:t>The main UE4 tool for effective Actor organization is the World Outliner. You use the World Outliner panel to organize all aspects of a scene into one easy-to-read menu. By default, it appears in the top-right corner of the screen when you open a project.</a:t>
            </a:r>
          </a:p>
          <a:p>
            <a:r>
              <a:rPr lang="en-US" dirty="0"/>
              <a:t> </a:t>
            </a:r>
          </a:p>
          <a:p>
            <a:r>
              <a:rPr lang="en-US" dirty="0"/>
              <a:t>You can also open the World Outliner by going to the main menu bar and selecting Window &gt; World Outliner.</a:t>
            </a:r>
          </a:p>
          <a:p>
            <a:r>
              <a:rPr lang="en-US" dirty="0"/>
              <a:t> </a:t>
            </a:r>
          </a:p>
          <a:p>
            <a:r>
              <a:rPr lang="en-US" dirty="0"/>
              <a:t>Each Actor in the World Outliner is labeled with its given name or label, such as the name the user has given it or the default one that it was given after being placed in the scene, and the type of Actor it is, such as Static Mesh or </a:t>
            </a:r>
            <a:r>
              <a:rPr lang="en-US" dirty="0" smtClean="0"/>
              <a:t>Light</a:t>
            </a:r>
            <a:r>
              <a:rPr lang="en-US" dirty="0"/>
              <a:t>.</a:t>
            </a:r>
          </a:p>
          <a:p>
            <a:r>
              <a:rPr lang="en-US" dirty="0"/>
              <a:t> </a:t>
            </a:r>
          </a:p>
          <a:p>
            <a:r>
              <a:rPr lang="en-US" dirty="0"/>
              <a:t>There is an icon beside each Actor to help describe its </a:t>
            </a:r>
            <a:r>
              <a:rPr lang="en-US" dirty="0" smtClean="0"/>
              <a:t>type.</a:t>
            </a:r>
            <a:endParaRPr lang="en-US" sz="2800" dirty="0"/>
          </a:p>
          <a:p>
            <a:pPr lvl="0"/>
            <a:endParaRPr lang="en-US" sz="2800" dirty="0"/>
          </a:p>
        </p:txBody>
      </p:sp>
    </p:spTree>
    <p:extLst>
      <p:ext uri="{BB962C8B-B14F-4D97-AF65-F5344CB8AC3E}">
        <p14:creationId xmlns:p14="http://schemas.microsoft.com/office/powerpoint/2010/main" val="6688716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377" name="Rectangle"/>
          <p:cNvSpPr/>
          <p:nvPr/>
        </p:nvSpPr>
        <p:spPr>
          <a:xfrm>
            <a:off x="2154257" y="0"/>
            <a:ext cx="8364042" cy="13716000"/>
          </a:xfrm>
          <a:prstGeom prst="rect">
            <a:avLst/>
          </a:prstGeom>
          <a:solidFill>
            <a:schemeClr val="bg1">
              <a:alpha val="80000"/>
            </a:schemeClr>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kern="0">
              <a:solidFill>
                <a:srgbClr val="FFFFFF"/>
              </a:solidFill>
              <a:latin typeface="Helvetica"/>
              <a:ea typeface="Helvetica"/>
              <a:cs typeface="Helvetica"/>
              <a:sym typeface="Helvetica"/>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999232" y="4937760"/>
            <a:ext cx="6949440" cy="722376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In this lecture, you will develop an understanding of how to use the grid to create content in 3D space.</a:t>
            </a:r>
          </a:p>
          <a:p>
            <a:r>
              <a:rPr lang="en-US" sz="2800" dirty="0"/>
              <a:t> </a:t>
            </a:r>
          </a:p>
          <a:p>
            <a:r>
              <a:rPr lang="en-US" sz="2800" dirty="0"/>
              <a:t>First you will learn about coordinates and how to use transforms and what tools can maximize their use.</a:t>
            </a:r>
          </a:p>
          <a:p>
            <a:endParaRPr lang="en-US" sz="2800" dirty="0"/>
          </a:p>
          <a:p>
            <a:r>
              <a:rPr lang="en-US" sz="2800" dirty="0"/>
              <a:t>Next you will examine the grid system and the measurements that make </a:t>
            </a:r>
            <a:r>
              <a:rPr lang="en-US" sz="2800" dirty="0" err="1"/>
              <a:t>multisoftware</a:t>
            </a:r>
            <a:r>
              <a:rPr lang="en-US" sz="2800" dirty="0"/>
              <a:t> package information translate correctly into UE4.</a:t>
            </a:r>
          </a:p>
          <a:p>
            <a:r>
              <a:rPr lang="en-US" sz="2800" dirty="0"/>
              <a:t> </a:t>
            </a:r>
          </a:p>
          <a:p>
            <a:r>
              <a:rPr lang="en-US" sz="2800" dirty="0"/>
              <a:t>Finally, you will examine some </a:t>
            </a:r>
            <a:r>
              <a:rPr lang="en-US" sz="2800" dirty="0" smtClean="0"/>
              <a:t>organizational </a:t>
            </a:r>
            <a:r>
              <a:rPr lang="en-US" sz="2800" dirty="0"/>
              <a:t>systems used in </a:t>
            </a:r>
            <a:r>
              <a:rPr lang="en-US" sz="2800" dirty="0" smtClean="0"/>
              <a:t>UE4 to </a:t>
            </a:r>
            <a:r>
              <a:rPr lang="en-US" sz="2800" dirty="0"/>
              <a:t>keep projects tidy and readable</a:t>
            </a:r>
            <a:r>
              <a:rPr lang="en-US" sz="2800" kern="0" dirty="0" smtClean="0">
                <a:solidFill>
                  <a:srgbClr val="000000"/>
                </a:solidFill>
              </a:rPr>
              <a:t>.</a:t>
            </a:r>
            <a:endParaRPr lang="en-US" sz="2800" kern="0" dirty="0">
              <a:solidFill>
                <a:srgbClr val="000000"/>
              </a:solidFill>
            </a:endParaRPr>
          </a:p>
        </p:txBody>
      </p:sp>
      <p:sp>
        <p:nvSpPr>
          <p:cNvPr id="12" name="The Picture slide"/>
          <p:cNvSpPr txBox="1"/>
          <p:nvPr/>
        </p:nvSpPr>
        <p:spPr>
          <a:xfrm>
            <a:off x="2999232" y="3457017"/>
            <a:ext cx="7082914" cy="87203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pPr defTabSz="825500" hangingPunct="0"/>
            <a:r>
              <a:rPr lang="en-US" sz="5000" kern="0" cap="all" dirty="0">
                <a:solidFill>
                  <a:srgbClr val="000000"/>
                </a:solidFill>
              </a:rPr>
              <a:t>Introduction</a:t>
            </a:r>
            <a:endParaRPr sz="5000" kern="0" cap="all" dirty="0">
              <a:solidFill>
                <a:srgbClr val="000000"/>
              </a:solidFill>
            </a:endParaRPr>
          </a:p>
        </p:txBody>
      </p:sp>
      <p:sp>
        <p:nvSpPr>
          <p:cNvPr id="13" name="Rectangle"/>
          <p:cNvSpPr/>
          <p:nvPr/>
        </p:nvSpPr>
        <p:spPr>
          <a:xfrm>
            <a:off x="2980944" y="4572000"/>
            <a:ext cx="7008270" cy="127366"/>
          </a:xfrm>
          <a:prstGeom prst="rect">
            <a:avLst/>
          </a:prstGeom>
          <a:solidFill>
            <a:srgbClr val="FFD966"/>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kern="0">
              <a:solidFill>
                <a:srgbClr val="FFFFFF"/>
              </a:solidFill>
              <a:latin typeface="Helvetica"/>
              <a:ea typeface="Helvetica"/>
              <a:cs typeface="Helvetica"/>
              <a:sym typeface="Helvetica"/>
            </a:endParaRPr>
          </a:p>
        </p:txBody>
      </p:sp>
      <p:pic>
        <p:nvPicPr>
          <p:cNvPr id="9" name="Picture 8"/>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7277" y="11032381"/>
            <a:ext cx="2626730" cy="2683626"/>
          </a:xfrm>
          <a:prstGeom prst="rect">
            <a:avLst/>
          </a:prstGeom>
        </p:spPr>
      </p:pic>
    </p:spTree>
    <p:extLst>
      <p:ext uri="{BB962C8B-B14F-4D97-AF65-F5344CB8AC3E}">
        <p14:creationId xmlns:p14="http://schemas.microsoft.com/office/powerpoint/2010/main" val="1018743053"/>
      </p:ext>
    </p:extLst>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9575" y="2560320"/>
            <a:ext cx="9326880" cy="2216811"/>
          </a:xfrm>
        </p:spPr>
        <p:txBody>
          <a:bodyPr/>
          <a:lstStyle/>
          <a:p>
            <a:r>
              <a:rPr lang="en-US" dirty="0" smtClean="0"/>
              <a:t>World Outliner:</a:t>
            </a:r>
            <a:br>
              <a:rPr lang="en-US" dirty="0" smtClean="0"/>
            </a:br>
            <a:r>
              <a:rPr lang="en-US" dirty="0" smtClean="0"/>
              <a:t>Attaching</a:t>
            </a:r>
            <a:endParaRPr lang="en-US" dirty="0"/>
          </a:p>
        </p:txBody>
      </p:sp>
      <p:sp>
        <p:nvSpPr>
          <p:cNvPr id="4" name="Text Placeholder 3"/>
          <p:cNvSpPr>
            <a:spLocks noGrp="1"/>
          </p:cNvSpPr>
          <p:nvPr>
            <p:ph type="body" sz="quarter" idx="10"/>
          </p:nvPr>
        </p:nvSpPr>
        <p:spPr>
          <a:xfrm>
            <a:off x="1679574" y="5394960"/>
            <a:ext cx="9326880" cy="8002587"/>
          </a:xfrm>
        </p:spPr>
        <p:txBody>
          <a:bodyPr>
            <a:normAutofit/>
          </a:bodyPr>
          <a:lstStyle/>
          <a:p>
            <a:pPr>
              <a:spcAft>
                <a:spcPts val="2400"/>
              </a:spcAft>
            </a:pPr>
            <a:r>
              <a:rPr lang="en-US" dirty="0"/>
              <a:t>Attaching Actors to one another allows you to create a parent-child relationship between </a:t>
            </a:r>
            <a:r>
              <a:rPr lang="en-US" dirty="0" smtClean="0"/>
              <a:t>them.</a:t>
            </a:r>
            <a:endParaRPr lang="en-US" sz="2800" dirty="0"/>
          </a:p>
          <a:p>
            <a:pPr marL="457200" indent="-457200">
              <a:spcBef>
                <a:spcPts val="600"/>
              </a:spcBef>
              <a:spcAft>
                <a:spcPts val="1200"/>
              </a:spcAft>
              <a:buFont typeface="Arial" panose="020B0604020202020204" pitchFamily="34" charset="0"/>
              <a:buChar char="•"/>
            </a:pPr>
            <a:r>
              <a:rPr lang="en-US" dirty="0"/>
              <a:t>Once two Actors have been attached, one will be the parent and the other the </a:t>
            </a:r>
            <a:r>
              <a:rPr lang="en-US" dirty="0" smtClean="0"/>
              <a:t>child.</a:t>
            </a:r>
          </a:p>
          <a:p>
            <a:pPr marL="457200" lvl="0" indent="-457200">
              <a:spcBef>
                <a:spcPts val="600"/>
              </a:spcBef>
              <a:spcAft>
                <a:spcPts val="1200"/>
              </a:spcAft>
              <a:buFont typeface="Arial" panose="020B0604020202020204" pitchFamily="34" charset="0"/>
              <a:buChar char="•"/>
            </a:pPr>
            <a:r>
              <a:rPr lang="en-US" dirty="0"/>
              <a:t>The child Actor’s transforms become relative to </a:t>
            </a:r>
            <a:r>
              <a:rPr lang="en-US" smtClean="0"/>
              <a:t>those of its </a:t>
            </a:r>
            <a:r>
              <a:rPr lang="en-US" dirty="0"/>
              <a:t>parent. This means that when you move, scale, or rotate the parent, the child will follow. However, changing the transforms of the child Actor does not affect its parent. </a:t>
            </a:r>
          </a:p>
          <a:p>
            <a:pPr marL="457200" indent="-457200">
              <a:spcBef>
                <a:spcPts val="600"/>
              </a:spcBef>
              <a:spcAft>
                <a:spcPts val="600"/>
              </a:spcAft>
              <a:buFont typeface="Arial" panose="020B0604020202020204" pitchFamily="34" charset="0"/>
              <a:buChar char="•"/>
            </a:pPr>
            <a:r>
              <a:rPr lang="en-US" dirty="0"/>
              <a:t>A parent can have any number of child Actors attached to it, but a child can have only one </a:t>
            </a:r>
            <a:r>
              <a:rPr lang="en-US" dirty="0" smtClean="0"/>
              <a:t>parent.</a:t>
            </a:r>
            <a:endParaRPr lang="en-US" sz="2800" dirty="0" smtClean="0"/>
          </a:p>
          <a:p>
            <a:endParaRPr lang="en-US" dirty="0"/>
          </a:p>
        </p:txBody>
      </p:sp>
      <p:pic>
        <p:nvPicPr>
          <p:cNvPr id="5" name="Picture Placeholder 4">
            <a:extLst>
              <a:ext uri="{FF2B5EF4-FFF2-40B4-BE49-F238E27FC236}">
                <a16:creationId xmlns:a16="http://schemas.microsoft.com/office/drawing/2014/main" xmlns="" id="{E2C56C49-FFA5-4BC9-A4EF-77417548EF6D}"/>
              </a:ext>
            </a:extLst>
          </p:cNvPr>
          <p:cNvPicPr>
            <a:picLocks noGrp="1" noChangeAspect="1"/>
          </p:cNvPicPr>
          <p:nvPr>
            <p:ph idx="1"/>
          </p:nvPr>
        </p:nvPicPr>
        <p:blipFill rotWithShape="1">
          <a:blip r:embed="rId2"/>
          <a:srcRect/>
          <a:stretch/>
        </p:blipFill>
        <p:spPr>
          <a:xfrm>
            <a:off x="14128030" y="5279922"/>
            <a:ext cx="8667450" cy="4198134"/>
          </a:xfrm>
          <a:prstGeom prst="rect">
            <a:avLst/>
          </a:prstGeom>
        </p:spPr>
      </p:pic>
      <p:sp>
        <p:nvSpPr>
          <p:cNvPr id="7" name="Rectangle"/>
          <p:cNvSpPr/>
          <p:nvPr/>
        </p:nvSpPr>
        <p:spPr>
          <a:xfrm>
            <a:off x="1752108" y="4937760"/>
            <a:ext cx="9326880" cy="127365"/>
          </a:xfrm>
          <a:prstGeom prst="rect">
            <a:avLst/>
          </a:prstGeom>
          <a:solidFill>
            <a:srgbClr val="FFD966"/>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kern="0">
              <a:solidFill>
                <a:srgbClr val="FFFFFF"/>
              </a:solidFill>
              <a:latin typeface="Helvetica"/>
              <a:ea typeface="Helvetica"/>
              <a:cs typeface="Helvetica"/>
              <a:sym typeface="Helvetica"/>
            </a:endParaRPr>
          </a:p>
        </p:txBody>
      </p:sp>
    </p:spTree>
    <p:extLst>
      <p:ext uri="{BB962C8B-B14F-4D97-AF65-F5344CB8AC3E}">
        <p14:creationId xmlns:p14="http://schemas.microsoft.com/office/powerpoint/2010/main" val="16638306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p:cNvSpPr>
            <a:spLocks noGrp="1"/>
          </p:cNvSpPr>
          <p:nvPr>
            <p:ph idx="1"/>
          </p:nvPr>
        </p:nvSpPr>
        <p:spPr/>
        <p:txBody>
          <a:bodyPr/>
          <a:lstStyle/>
          <a:p>
            <a:r>
              <a:rPr lang="en-US" dirty="0" smtClean="0"/>
              <a:t> </a:t>
            </a:r>
            <a:endParaRPr lang="en-US" dirty="0"/>
          </a:p>
        </p:txBody>
      </p:sp>
      <p:sp>
        <p:nvSpPr>
          <p:cNvPr id="2" name="Title 1"/>
          <p:cNvSpPr>
            <a:spLocks noGrp="1"/>
          </p:cNvSpPr>
          <p:nvPr>
            <p:ph type="title"/>
          </p:nvPr>
        </p:nvSpPr>
        <p:spPr>
          <a:xfrm>
            <a:off x="1679575" y="2560320"/>
            <a:ext cx="9326880" cy="2216811"/>
          </a:xfrm>
        </p:spPr>
        <p:txBody>
          <a:bodyPr/>
          <a:lstStyle/>
          <a:p>
            <a:r>
              <a:rPr lang="en-US" dirty="0" smtClean="0"/>
              <a:t>World Outliner:</a:t>
            </a:r>
            <a:br>
              <a:rPr lang="en-US" dirty="0" smtClean="0"/>
            </a:br>
            <a:r>
              <a:rPr lang="en-US" dirty="0" smtClean="0"/>
              <a:t>Attaching</a:t>
            </a:r>
            <a:endParaRPr lang="en-US" dirty="0"/>
          </a:p>
        </p:txBody>
      </p:sp>
      <p:sp>
        <p:nvSpPr>
          <p:cNvPr id="4" name="Text Placeholder 3"/>
          <p:cNvSpPr>
            <a:spLocks noGrp="1"/>
          </p:cNvSpPr>
          <p:nvPr>
            <p:ph type="body" sz="quarter" idx="10"/>
          </p:nvPr>
        </p:nvSpPr>
        <p:spPr>
          <a:xfrm>
            <a:off x="1679574" y="5394960"/>
            <a:ext cx="9326880" cy="8002587"/>
          </a:xfrm>
        </p:spPr>
        <p:txBody>
          <a:bodyPr>
            <a:normAutofit/>
          </a:bodyPr>
          <a:lstStyle/>
          <a:p>
            <a:pPr marL="457200" lvl="0" indent="-457200">
              <a:spcAft>
                <a:spcPts val="600"/>
              </a:spcAft>
              <a:buFont typeface="Arial" panose="020B0604020202020204" pitchFamily="34" charset="0"/>
              <a:buChar char="•"/>
            </a:pPr>
            <a:r>
              <a:rPr lang="en-US" dirty="0"/>
              <a:t>To attach one Actor to another, select the Actor you want to be the child in the World Outliner by clicking on its name and dragging it onto the name of the Actor you want to be the </a:t>
            </a:r>
            <a:r>
              <a:rPr lang="en-US" dirty="0" smtClean="0"/>
              <a:t>parent.</a:t>
            </a:r>
          </a:p>
          <a:p>
            <a:pPr marL="457200" lvl="0" indent="-457200">
              <a:spcBef>
                <a:spcPts val="1200"/>
              </a:spcBef>
              <a:buFont typeface="Arial" panose="020B0604020202020204" pitchFamily="34" charset="0"/>
              <a:buChar char="•"/>
            </a:pPr>
            <a:r>
              <a:rPr lang="en-US" dirty="0"/>
              <a:t>To break an attachment, in the World Outliner click and drag the child back onto the parent’s </a:t>
            </a:r>
            <a:r>
              <a:rPr lang="en-US" dirty="0" smtClean="0"/>
              <a:t>name.</a:t>
            </a:r>
          </a:p>
          <a:p>
            <a:pPr marL="457200" lvl="0" indent="-457200">
              <a:buFont typeface="Arial" panose="020B0604020202020204" pitchFamily="34" charset="0"/>
              <a:buChar char="•"/>
            </a:pPr>
            <a:endParaRPr lang="en-US" sz="2800" dirty="0"/>
          </a:p>
        </p:txBody>
      </p:sp>
      <p:pic>
        <p:nvPicPr>
          <p:cNvPr id="6" name="Picture Placeholder 4">
            <a:extLst>
              <a:ext uri="{FF2B5EF4-FFF2-40B4-BE49-F238E27FC236}">
                <a16:creationId xmlns:a16="http://schemas.microsoft.com/office/drawing/2014/main" xmlns="" id="{E2C56C49-FFA5-4BC9-A4EF-77417548EF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56974" y="4662117"/>
            <a:ext cx="9400140" cy="4391766"/>
          </a:xfrm>
          <a:prstGeom prst="rect">
            <a:avLst/>
          </a:prstGeom>
        </p:spPr>
      </p:pic>
      <p:sp>
        <p:nvSpPr>
          <p:cNvPr id="7" name="Rectangle"/>
          <p:cNvSpPr/>
          <p:nvPr/>
        </p:nvSpPr>
        <p:spPr>
          <a:xfrm>
            <a:off x="1752108" y="4937760"/>
            <a:ext cx="9326880" cy="127365"/>
          </a:xfrm>
          <a:prstGeom prst="rect">
            <a:avLst/>
          </a:prstGeom>
          <a:solidFill>
            <a:srgbClr val="FFD966"/>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kern="0">
              <a:solidFill>
                <a:srgbClr val="FFFFFF"/>
              </a:solidFill>
              <a:latin typeface="Helvetica"/>
              <a:ea typeface="Helvetica"/>
              <a:cs typeface="Helvetica"/>
              <a:sym typeface="Helvetica"/>
            </a:endParaRPr>
          </a:p>
        </p:txBody>
      </p:sp>
    </p:spTree>
    <p:extLst>
      <p:ext uri="{BB962C8B-B14F-4D97-AF65-F5344CB8AC3E}">
        <p14:creationId xmlns:p14="http://schemas.microsoft.com/office/powerpoint/2010/main" val="6944381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9575" y="2560320"/>
            <a:ext cx="9326880" cy="2216811"/>
          </a:xfrm>
        </p:spPr>
        <p:txBody>
          <a:bodyPr/>
          <a:lstStyle/>
          <a:p>
            <a:r>
              <a:rPr lang="en-US" dirty="0" smtClean="0"/>
              <a:t>World Outliner:</a:t>
            </a:r>
            <a:br>
              <a:rPr lang="en-US" dirty="0" smtClean="0"/>
            </a:br>
            <a:r>
              <a:rPr lang="en-US" dirty="0" smtClean="0"/>
              <a:t>Folders</a:t>
            </a:r>
            <a:endParaRPr lang="en-US" dirty="0"/>
          </a:p>
        </p:txBody>
      </p:sp>
      <p:sp>
        <p:nvSpPr>
          <p:cNvPr id="4" name="Text Placeholder 3"/>
          <p:cNvSpPr>
            <a:spLocks noGrp="1"/>
          </p:cNvSpPr>
          <p:nvPr>
            <p:ph type="body" sz="quarter" idx="10"/>
          </p:nvPr>
        </p:nvSpPr>
        <p:spPr>
          <a:xfrm>
            <a:off x="1679574" y="5394960"/>
            <a:ext cx="9326880" cy="8002587"/>
          </a:xfrm>
        </p:spPr>
        <p:txBody>
          <a:bodyPr>
            <a:normAutofit/>
          </a:bodyPr>
          <a:lstStyle/>
          <a:p>
            <a:pPr>
              <a:spcAft>
                <a:spcPts val="2400"/>
              </a:spcAft>
            </a:pPr>
            <a:r>
              <a:rPr lang="en-US" dirty="0"/>
              <a:t>The World Outliner is organized in much the same way as your computer’s file browser. There are individual files and groupings of files in folders, and folders can be organized and nested inside one </a:t>
            </a:r>
            <a:r>
              <a:rPr lang="en-US" dirty="0" smtClean="0"/>
              <a:t>another.</a:t>
            </a:r>
          </a:p>
          <a:p>
            <a:pPr lvl="0">
              <a:spcBef>
                <a:spcPts val="600"/>
              </a:spcBef>
              <a:spcAft>
                <a:spcPts val="600"/>
              </a:spcAft>
            </a:pPr>
            <a:r>
              <a:rPr lang="en-US" dirty="0"/>
              <a:t>A</a:t>
            </a:r>
            <a:r>
              <a:rPr lang="en-US" dirty="0" smtClean="0"/>
              <a:t>t </a:t>
            </a:r>
            <a:r>
              <a:rPr lang="en-US" dirty="0"/>
              <a:t>the top right of the World Outliner panel is a small icon that is a plus symbol on a </a:t>
            </a:r>
            <a:r>
              <a:rPr lang="en-US" dirty="0" smtClean="0"/>
              <a:t>folder. Click </a:t>
            </a:r>
            <a:r>
              <a:rPr lang="en-US" dirty="0"/>
              <a:t>this icon to add a new folder to your World Outliner and name </a:t>
            </a:r>
            <a:r>
              <a:rPr lang="en-US" dirty="0" smtClean="0"/>
              <a:t>it.</a:t>
            </a:r>
          </a:p>
          <a:p>
            <a:pPr marL="457200" indent="-457200">
              <a:buFont typeface="Arial" panose="020B0604020202020204" pitchFamily="34" charset="0"/>
              <a:buChar char="•"/>
            </a:pPr>
            <a:endParaRPr lang="en-US" sz="2800" dirty="0"/>
          </a:p>
        </p:txBody>
      </p:sp>
      <p:pic>
        <p:nvPicPr>
          <p:cNvPr id="9" name="Picture Placeholder 12">
            <a:extLst>
              <a:ext uri="{FF2B5EF4-FFF2-40B4-BE49-F238E27FC236}">
                <a16:creationId xmlns:a16="http://schemas.microsoft.com/office/drawing/2014/main" xmlns="" id="{1D984A09-9E63-4D4A-A506-89D04F79A826}"/>
              </a:ext>
            </a:extLst>
          </p:cNvPr>
          <p:cNvPicPr>
            <a:picLocks noGrp="1" noChangeAspect="1"/>
          </p:cNvPicPr>
          <p:nvPr>
            <p:ph idx="1"/>
          </p:nvPr>
        </p:nvPicPr>
        <p:blipFill rotWithShape="1">
          <a:blip r:embed="rId2"/>
          <a:srcRect l="51" t="-40" r="-77" b="-162"/>
          <a:stretch/>
        </p:blipFill>
        <p:spPr>
          <a:xfrm>
            <a:off x="13662991" y="4439430"/>
            <a:ext cx="9188106" cy="4837140"/>
          </a:xfrm>
          <a:prstGeom prst="rect">
            <a:avLst/>
          </a:prstGeom>
        </p:spPr>
      </p:pic>
      <p:sp>
        <p:nvSpPr>
          <p:cNvPr id="5" name="Rectangle"/>
          <p:cNvSpPr/>
          <p:nvPr/>
        </p:nvSpPr>
        <p:spPr>
          <a:xfrm>
            <a:off x="1752108" y="4937760"/>
            <a:ext cx="9326880" cy="127365"/>
          </a:xfrm>
          <a:prstGeom prst="rect">
            <a:avLst/>
          </a:prstGeom>
          <a:solidFill>
            <a:srgbClr val="FFD966"/>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kern="0">
              <a:solidFill>
                <a:srgbClr val="FFFFFF"/>
              </a:solidFill>
              <a:latin typeface="Helvetica"/>
              <a:ea typeface="Helvetica"/>
              <a:cs typeface="Helvetica"/>
              <a:sym typeface="Helvetica"/>
            </a:endParaRPr>
          </a:p>
        </p:txBody>
      </p:sp>
    </p:spTree>
    <p:extLst>
      <p:ext uri="{BB962C8B-B14F-4D97-AF65-F5344CB8AC3E}">
        <p14:creationId xmlns:p14="http://schemas.microsoft.com/office/powerpoint/2010/main" val="20584159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9575" y="2560320"/>
            <a:ext cx="9326880" cy="2216811"/>
          </a:xfrm>
        </p:spPr>
        <p:txBody>
          <a:bodyPr/>
          <a:lstStyle/>
          <a:p>
            <a:r>
              <a:rPr lang="en-US" dirty="0" smtClean="0"/>
              <a:t>World Outliner:</a:t>
            </a:r>
            <a:br>
              <a:rPr lang="en-US" dirty="0" smtClean="0"/>
            </a:br>
            <a:r>
              <a:rPr lang="en-US" dirty="0" smtClean="0"/>
              <a:t>Groups</a:t>
            </a:r>
            <a:endParaRPr lang="en-US" dirty="0"/>
          </a:p>
        </p:txBody>
      </p:sp>
      <p:sp>
        <p:nvSpPr>
          <p:cNvPr id="4" name="Text Placeholder 3"/>
          <p:cNvSpPr>
            <a:spLocks noGrp="1"/>
          </p:cNvSpPr>
          <p:nvPr>
            <p:ph type="body" sz="quarter" idx="10"/>
          </p:nvPr>
        </p:nvSpPr>
        <p:spPr>
          <a:xfrm>
            <a:off x="1679574" y="5394960"/>
            <a:ext cx="9326880" cy="8002587"/>
          </a:xfrm>
        </p:spPr>
        <p:txBody>
          <a:bodyPr>
            <a:normAutofit/>
          </a:bodyPr>
          <a:lstStyle/>
          <a:p>
            <a:r>
              <a:rPr lang="en-US" dirty="0"/>
              <a:t>Grouping is another easy way to quickly organize aspects of a project within a scene. </a:t>
            </a:r>
          </a:p>
          <a:p>
            <a:r>
              <a:rPr lang="en-US" dirty="0"/>
              <a:t> </a:t>
            </a:r>
          </a:p>
          <a:p>
            <a:r>
              <a:rPr lang="en-US" dirty="0"/>
              <a:t>Grouping is similar to using folders, in that it turns a selection of Actors into an individually placed Actor on the World Outliner. </a:t>
            </a:r>
          </a:p>
          <a:p>
            <a:r>
              <a:rPr lang="en-US" dirty="0"/>
              <a:t> </a:t>
            </a:r>
          </a:p>
          <a:p>
            <a:r>
              <a:rPr lang="en-US" dirty="0"/>
              <a:t>By grouping together a set of Actors, you can move, scale, and rotate them all at one time. </a:t>
            </a:r>
          </a:p>
          <a:p>
            <a:r>
              <a:rPr lang="en-US" dirty="0"/>
              <a:t> </a:t>
            </a:r>
          </a:p>
          <a:p>
            <a:r>
              <a:rPr lang="en-US" dirty="0"/>
              <a:t>When you apply movement, scaling, or rotation to a group of Actors, the transformations apply to the center of all the Actors in the group; it’s important to keep this in mind if you decide to group Actors that are far apart within a </a:t>
            </a:r>
            <a:r>
              <a:rPr lang="en-US" dirty="0" smtClean="0"/>
              <a:t>scene.</a:t>
            </a:r>
            <a:endParaRPr lang="en-US" sz="2800" dirty="0"/>
          </a:p>
        </p:txBody>
      </p:sp>
      <p:graphicFrame>
        <p:nvGraphicFramePr>
          <p:cNvPr id="6" name="Content Placeholder 7">
            <a:extLst>
              <a:ext uri="{FF2B5EF4-FFF2-40B4-BE49-F238E27FC236}">
                <a16:creationId xmlns:a16="http://schemas.microsoft.com/office/drawing/2014/main" xmlns="" id="{98D910F7-A35A-4FD1-9148-64CDF9B64B50}"/>
              </a:ext>
            </a:extLst>
          </p:cNvPr>
          <p:cNvGraphicFramePr>
            <a:graphicFrameLocks noGrp="1"/>
          </p:cNvGraphicFramePr>
          <p:nvPr>
            <p:ph idx="1"/>
            <p:extLst>
              <p:ext uri="{D42A27DB-BD31-4B8C-83A1-F6EECF244321}">
                <p14:modId xmlns:p14="http://schemas.microsoft.com/office/powerpoint/2010/main" val="1173569871"/>
              </p:ext>
            </p:extLst>
          </p:nvPr>
        </p:nvGraphicFramePr>
        <p:xfrm>
          <a:off x="14190166" y="2305878"/>
          <a:ext cx="8133756" cy="91042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Rectangle"/>
          <p:cNvSpPr/>
          <p:nvPr/>
        </p:nvSpPr>
        <p:spPr>
          <a:xfrm>
            <a:off x="1752108" y="4937760"/>
            <a:ext cx="9326880" cy="127365"/>
          </a:xfrm>
          <a:prstGeom prst="rect">
            <a:avLst/>
          </a:prstGeom>
          <a:solidFill>
            <a:srgbClr val="FFD966"/>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kern="0">
              <a:solidFill>
                <a:srgbClr val="FFFFFF"/>
              </a:solidFill>
              <a:latin typeface="Helvetica"/>
              <a:ea typeface="Helvetica"/>
              <a:cs typeface="Helvetica"/>
              <a:sym typeface="Helvetica"/>
            </a:endParaRPr>
          </a:p>
        </p:txBody>
      </p:sp>
    </p:spTree>
    <p:extLst>
      <p:ext uri="{BB962C8B-B14F-4D97-AF65-F5344CB8AC3E}">
        <p14:creationId xmlns:p14="http://schemas.microsoft.com/office/powerpoint/2010/main" val="38967992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999232" y="2560320"/>
            <a:ext cx="7008270" cy="2070682"/>
          </a:xfrm>
        </p:spPr>
        <p:txBody>
          <a:bodyPr/>
          <a:lstStyle/>
          <a:p>
            <a:r>
              <a:rPr lang="en-US" dirty="0" smtClean="0"/>
              <a:t>World Outliner:</a:t>
            </a:r>
          </a:p>
          <a:p>
            <a:r>
              <a:rPr lang="en-US" dirty="0" smtClean="0"/>
              <a:t>Groups</a:t>
            </a:r>
            <a:endParaRPr lang="en-US" dirty="0"/>
          </a:p>
        </p:txBody>
      </p:sp>
      <p:sp>
        <p:nvSpPr>
          <p:cNvPr id="3" name="Text Placeholder 2"/>
          <p:cNvSpPr>
            <a:spLocks noGrp="1"/>
          </p:cNvSpPr>
          <p:nvPr>
            <p:ph type="body" sz="quarter" idx="12"/>
          </p:nvPr>
        </p:nvSpPr>
        <p:spPr>
          <a:xfrm>
            <a:off x="2999232" y="5394959"/>
            <a:ext cx="7008270" cy="9373463"/>
          </a:xfrm>
        </p:spPr>
        <p:txBody>
          <a:bodyPr>
            <a:normAutofit/>
          </a:bodyPr>
          <a:lstStyle/>
          <a:p>
            <a:pPr>
              <a:spcBef>
                <a:spcPts val="0"/>
              </a:spcBef>
              <a:spcAft>
                <a:spcPts val="1200"/>
              </a:spcAft>
            </a:pPr>
            <a:r>
              <a:rPr lang="en-US" sz="2800" dirty="0"/>
              <a:t>A few options allow you to change how a group is set </a:t>
            </a:r>
            <a:r>
              <a:rPr lang="en-US" sz="2800" dirty="0" smtClean="0"/>
              <a:t>up. Each </a:t>
            </a:r>
            <a:r>
              <a:rPr lang="en-US" sz="2800" dirty="0"/>
              <a:t>group can be unlocked and locked. By default, all groups created are locked, which means all the parts of it transform as one </a:t>
            </a:r>
            <a:r>
              <a:rPr lang="en-US" sz="2800" dirty="0" smtClean="0"/>
              <a:t>unit.</a:t>
            </a:r>
          </a:p>
          <a:p>
            <a:pPr marL="457200" lvl="0" indent="-457200">
              <a:spcBef>
                <a:spcPts val="600"/>
              </a:spcBef>
              <a:spcAft>
                <a:spcPts val="1200"/>
              </a:spcAft>
              <a:buFont typeface="Arial" panose="020B0604020202020204" pitchFamily="34" charset="0"/>
              <a:buChar char="•"/>
            </a:pPr>
            <a:r>
              <a:rPr lang="en-US" sz="2800" dirty="0" smtClean="0"/>
              <a:t>To </a:t>
            </a:r>
            <a:r>
              <a:rPr lang="en-US" sz="2800" dirty="0"/>
              <a:t>manipulate each part inside a group, right-click the group to open the </a:t>
            </a:r>
            <a:r>
              <a:rPr lang="en-US" sz="2800" dirty="0" smtClean="0"/>
              <a:t>context menu </a:t>
            </a:r>
            <a:r>
              <a:rPr lang="en-US" sz="2800" dirty="0"/>
              <a:t>and select Groups &gt; Unlock. While the group is unlocked, you can manipulate the Actors in the group individually.</a:t>
            </a:r>
          </a:p>
          <a:p>
            <a:pPr marL="457200" indent="-457200">
              <a:spcBef>
                <a:spcPts val="0"/>
              </a:spcBef>
              <a:buFont typeface="Arial" panose="020B0604020202020204" pitchFamily="34" charset="0"/>
              <a:buChar char="•"/>
            </a:pPr>
            <a:r>
              <a:rPr lang="en-US" sz="2800" dirty="0"/>
              <a:t>When you are done making changes, you can lock the group again by right-clicking any of the Actors in the group and selecting Lock Group. This resets the constraints of the Actors to act as one Actor group </a:t>
            </a:r>
            <a:r>
              <a:rPr lang="en-US" sz="2800" dirty="0" smtClean="0"/>
              <a:t>again.</a:t>
            </a:r>
            <a:endParaRPr lang="en-US" sz="2800" dirty="0"/>
          </a:p>
        </p:txBody>
      </p:sp>
      <p:sp>
        <p:nvSpPr>
          <p:cNvPr id="5" name="Rectangle"/>
          <p:cNvSpPr/>
          <p:nvPr/>
        </p:nvSpPr>
        <p:spPr>
          <a:xfrm>
            <a:off x="2980944" y="4937760"/>
            <a:ext cx="7008270"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Tree>
    <p:extLst>
      <p:ext uri="{BB962C8B-B14F-4D97-AF65-F5344CB8AC3E}">
        <p14:creationId xmlns:p14="http://schemas.microsoft.com/office/powerpoint/2010/main" val="31214852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212979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defTabSz="825500" hangingPunct="0"/>
            <a:endParaRPr lang="en-US" sz="3200" kern="0">
              <a:solidFill>
                <a:srgbClr val="FFFFFF"/>
              </a:solidFill>
              <a:latin typeface="Helvetica"/>
              <a:ea typeface="Helvetica"/>
              <a:cs typeface="Helvetica"/>
              <a:sym typeface="Helvetica"/>
            </a:endParaRPr>
          </a:p>
        </p:txBody>
      </p:sp>
      <p:pic>
        <p:nvPicPr>
          <p:cNvPr id="7" name="Picture Placeholder 5">
            <a:extLst>
              <a:ext uri="{FF2B5EF4-FFF2-40B4-BE49-F238E27FC236}">
                <a16:creationId xmlns:a16="http://schemas.microsoft.com/office/drawing/2014/main" xmlns="" id="{AC133A85-6212-4FA4-8275-1F0D6847E365}"/>
              </a:ext>
            </a:extLst>
          </p:cNvPr>
          <p:cNvPicPr>
            <a:picLocks noGrp="1" noChangeAspect="1"/>
          </p:cNvPicPr>
          <p:nvPr>
            <p:ph idx="4294967295"/>
          </p:nvPr>
        </p:nvPicPr>
        <p:blipFill rotWithShape="1">
          <a:blip r:embed="rId2"/>
          <a:srcRect/>
          <a:stretch/>
        </p:blipFill>
        <p:spPr>
          <a:xfrm>
            <a:off x="12984480" y="2926080"/>
            <a:ext cx="10494476" cy="5897880"/>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sp>
        <p:nvSpPr>
          <p:cNvPr id="5" name="Rectangle"/>
          <p:cNvSpPr/>
          <p:nvPr/>
        </p:nvSpPr>
        <p:spPr>
          <a:xfrm>
            <a:off x="1682496" y="5120640"/>
            <a:ext cx="9601200" cy="127365"/>
          </a:xfrm>
          <a:prstGeom prst="rect">
            <a:avLst/>
          </a:prstGeom>
          <a:solidFill>
            <a:srgbClr val="FFD966"/>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kern="0">
              <a:solidFill>
                <a:srgbClr val="FFFFFF"/>
              </a:solidFill>
              <a:latin typeface="Helvetica"/>
              <a:ea typeface="Helvetica"/>
              <a:cs typeface="Helvetica"/>
              <a:sym typeface="Helvetica"/>
            </a:endParaRPr>
          </a:p>
        </p:txBody>
      </p:sp>
      <p:sp>
        <p:nvSpPr>
          <p:cNvPr id="8" name="The Picture slide"/>
          <p:cNvSpPr txBox="1"/>
          <p:nvPr/>
        </p:nvSpPr>
        <p:spPr>
          <a:xfrm>
            <a:off x="1682496" y="4023360"/>
            <a:ext cx="9326880" cy="87203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defTabSz="825500" hangingPunct="0"/>
            <a:r>
              <a:rPr lang="en-US" sz="5000" kern="0" cap="all" dirty="0" smtClean="0">
                <a:solidFill>
                  <a:srgbClr val="000000"/>
                </a:solidFill>
              </a:rPr>
              <a:t>layers</a:t>
            </a:r>
            <a:endParaRPr sz="5000" kern="0" cap="all" dirty="0">
              <a:solidFill>
                <a:srgbClr val="000000"/>
              </a:solidFill>
            </a:endParaRPr>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82496" y="5577840"/>
            <a:ext cx="9601200" cy="6196568"/>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pPr>
              <a:spcAft>
                <a:spcPts val="2400"/>
              </a:spcAft>
            </a:pPr>
            <a:r>
              <a:rPr lang="en-US" sz="2800" dirty="0"/>
              <a:t>Another method for keeping your project organized is the layer system. In UE4, the layer system is similar to the systems in 3D programs such as Maya or Max</a:t>
            </a:r>
            <a:r>
              <a:rPr lang="en-US" sz="2800" dirty="0" smtClean="0"/>
              <a:t>.</a:t>
            </a:r>
            <a:endParaRPr lang="en-US" sz="2800" dirty="0"/>
          </a:p>
          <a:p>
            <a:pPr marL="457200" lvl="0" indent="-457200">
              <a:spcAft>
                <a:spcPts val="600"/>
              </a:spcAft>
              <a:buFont typeface="Arial" panose="020B0604020202020204" pitchFamily="34" charset="0"/>
              <a:buChar char="•"/>
            </a:pPr>
            <a:r>
              <a:rPr lang="en-US" sz="2800" dirty="0"/>
              <a:t>To access the Layers panel, select Window &gt; Layers from the main </a:t>
            </a:r>
            <a:r>
              <a:rPr lang="en-US" sz="2800" dirty="0" smtClean="0"/>
              <a:t>menu.</a:t>
            </a:r>
          </a:p>
          <a:p>
            <a:pPr marL="457200" lvl="0" indent="-457200">
              <a:spcBef>
                <a:spcPts val="600"/>
              </a:spcBef>
              <a:spcAft>
                <a:spcPts val="600"/>
              </a:spcAft>
              <a:buFont typeface="Arial" panose="020B0604020202020204" pitchFamily="34" charset="0"/>
              <a:buChar char="•"/>
            </a:pPr>
            <a:r>
              <a:rPr lang="en-US" sz="2800" dirty="0"/>
              <a:t>In this panel, you can control what parts of the scene are grouped into layers and can be toggled on and off</a:t>
            </a:r>
            <a:r>
              <a:rPr lang="en-US" sz="2800" dirty="0" smtClean="0"/>
              <a:t>. </a:t>
            </a:r>
          </a:p>
          <a:p>
            <a:pPr marL="457200" lvl="0" indent="-457200">
              <a:spcBef>
                <a:spcPts val="600"/>
              </a:spcBef>
              <a:spcAft>
                <a:spcPts val="2400"/>
              </a:spcAft>
              <a:buFont typeface="Arial" panose="020B0604020202020204" pitchFamily="34" charset="0"/>
              <a:buChar char="•"/>
            </a:pPr>
            <a:r>
              <a:rPr lang="en-US" sz="2800" dirty="0"/>
              <a:t>When you right-click in the Layers panel, all available </a:t>
            </a:r>
            <a:r>
              <a:rPr lang="en-US" sz="2800" dirty="0" smtClean="0"/>
              <a:t>options </a:t>
            </a:r>
            <a:r>
              <a:rPr lang="en-US" sz="2800" dirty="0"/>
              <a:t>for creating a new layer, such as New </a:t>
            </a:r>
            <a:r>
              <a:rPr lang="en-US" sz="2800" dirty="0" smtClean="0"/>
              <a:t>Layer, </a:t>
            </a:r>
            <a:r>
              <a:rPr lang="en-US" sz="2800" dirty="0"/>
              <a:t>are available</a:t>
            </a:r>
            <a:r>
              <a:rPr lang="en-US" sz="2800" dirty="0" smtClean="0"/>
              <a:t>.</a:t>
            </a:r>
          </a:p>
          <a:p>
            <a:r>
              <a:rPr lang="en-US" sz="2800" dirty="0"/>
              <a:t/>
            </a:r>
            <a:br>
              <a:rPr lang="en-US" sz="2800" dirty="0"/>
            </a:br>
            <a:r>
              <a:rPr lang="en-US" sz="2800" dirty="0"/>
              <a:t> </a:t>
            </a:r>
          </a:p>
        </p:txBody>
      </p:sp>
      <p:pic>
        <p:nvPicPr>
          <p:cNvPr id="11" name="Picture 10"/>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spTree>
    <p:extLst>
      <p:ext uri="{BB962C8B-B14F-4D97-AF65-F5344CB8AC3E}">
        <p14:creationId xmlns:p14="http://schemas.microsoft.com/office/powerpoint/2010/main" val="1925914400"/>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he Picture slide"/>
          <p:cNvSpPr txBox="1"/>
          <p:nvPr/>
        </p:nvSpPr>
        <p:spPr>
          <a:xfrm>
            <a:off x="1682496" y="4023360"/>
            <a:ext cx="9326880" cy="87203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defTabSz="825500" hangingPunct="0"/>
            <a:r>
              <a:rPr lang="en-US" sz="5000" kern="0" cap="all" dirty="0" smtClean="0">
                <a:solidFill>
                  <a:srgbClr val="000000"/>
                </a:solidFill>
              </a:rPr>
              <a:t>layers</a:t>
            </a:r>
            <a:endParaRPr sz="5000" kern="0" cap="all" dirty="0">
              <a:solidFill>
                <a:srgbClr val="000000"/>
              </a:solidFill>
            </a:endParaRPr>
          </a:p>
        </p:txBody>
      </p:sp>
      <p:sp>
        <p:nvSpPr>
          <p:cNvPr id="3" name="Rectangle"/>
          <p:cNvSpPr/>
          <p:nvPr/>
        </p:nvSpPr>
        <p:spPr>
          <a:xfrm>
            <a:off x="1682496" y="5120640"/>
            <a:ext cx="9601200" cy="127365"/>
          </a:xfrm>
          <a:prstGeom prst="rect">
            <a:avLst/>
          </a:prstGeom>
          <a:solidFill>
            <a:srgbClr val="FFD966"/>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kern="0">
              <a:solidFill>
                <a:srgbClr val="FFFFFF"/>
              </a:solidFill>
              <a:latin typeface="Helvetica"/>
              <a:ea typeface="Helvetica"/>
              <a:cs typeface="Helvetica"/>
              <a:sym typeface="Helvetica"/>
            </a:endParaRPr>
          </a:p>
        </p:txBody>
      </p:sp>
      <p:sp>
        <p:nvSpPr>
          <p:cNvPr id="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82496" y="5577840"/>
            <a:ext cx="9601200" cy="611962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pPr>
              <a:spcAft>
                <a:spcPts val="2400"/>
              </a:spcAft>
            </a:pPr>
            <a:r>
              <a:rPr lang="en-US" sz="2800" dirty="0" smtClean="0"/>
              <a:t>You </a:t>
            </a:r>
            <a:r>
              <a:rPr lang="en-US" sz="2800" dirty="0"/>
              <a:t>can add Actors in a scene to layers in a couple of </a:t>
            </a:r>
            <a:r>
              <a:rPr lang="en-US" sz="2800" dirty="0" smtClean="0"/>
              <a:t>ways:</a:t>
            </a:r>
          </a:p>
          <a:p>
            <a:pPr marL="457200" lvl="0" indent="-457200">
              <a:spcAft>
                <a:spcPts val="600"/>
              </a:spcAft>
              <a:buFont typeface="Arial" panose="020B0604020202020204" pitchFamily="34" charset="0"/>
              <a:buChar char="•"/>
            </a:pPr>
            <a:r>
              <a:rPr lang="en-US" sz="2800" dirty="0"/>
              <a:t>Click names of Actors in the World Outliner and left-click and drag them to the appropriate layer in the Layers panel</a:t>
            </a:r>
            <a:r>
              <a:rPr lang="en-US" sz="2800" dirty="0" smtClean="0"/>
              <a:t>.</a:t>
            </a:r>
          </a:p>
          <a:p>
            <a:pPr marL="457200" lvl="0" indent="-457200">
              <a:spcBef>
                <a:spcPts val="600"/>
              </a:spcBef>
              <a:spcAft>
                <a:spcPts val="600"/>
              </a:spcAft>
              <a:buFont typeface="Arial" panose="020B0604020202020204" pitchFamily="34" charset="0"/>
              <a:buChar char="•"/>
            </a:pPr>
            <a:r>
              <a:rPr lang="en-US" sz="2800" dirty="0"/>
              <a:t>Select all the Actors you want to add to a layer, right-click that layer in the Layers panel, and select Actors to </a:t>
            </a:r>
            <a:r>
              <a:rPr lang="en-US" sz="2800" dirty="0" smtClean="0"/>
              <a:t>Layer </a:t>
            </a:r>
            <a:r>
              <a:rPr lang="en-US" sz="2800" dirty="0"/>
              <a:t>from the </a:t>
            </a:r>
            <a:r>
              <a:rPr lang="en-US" sz="2800" dirty="0" smtClean="0"/>
              <a:t>context menu </a:t>
            </a:r>
            <a:r>
              <a:rPr lang="en-US" sz="2800" dirty="0"/>
              <a:t>provided</a:t>
            </a:r>
            <a:r>
              <a:rPr lang="en-US" sz="2800" dirty="0" smtClean="0"/>
              <a:t>.</a:t>
            </a:r>
            <a:endParaRPr lang="en-US" sz="2800" dirty="0"/>
          </a:p>
          <a:p>
            <a:pPr lvl="0">
              <a:spcBef>
                <a:spcPts val="2400"/>
              </a:spcBef>
            </a:pPr>
            <a:r>
              <a:rPr lang="en-US" sz="2800" dirty="0"/>
              <a:t>You can also remove previously added Actors from layers: Right-click an Actor and select Remove Selected Actors from Layer from the </a:t>
            </a:r>
            <a:r>
              <a:rPr lang="en-US" sz="2800" dirty="0" smtClean="0"/>
              <a:t>context menu.</a:t>
            </a:r>
            <a:endParaRPr lang="en-US" sz="2800" dirty="0"/>
          </a:p>
          <a:p>
            <a:r>
              <a:rPr lang="en-US" sz="2800" dirty="0"/>
              <a:t/>
            </a:r>
            <a:br>
              <a:rPr lang="en-US" sz="2800" dirty="0"/>
            </a:br>
            <a:r>
              <a:rPr lang="en-US" sz="2800" dirty="0"/>
              <a:t> </a:t>
            </a:r>
          </a:p>
        </p:txBody>
      </p:sp>
      <p:sp>
        <p:nvSpPr>
          <p:cNvPr id="6" name="Rectangle 5"/>
          <p:cNvSpPr/>
          <p:nvPr/>
        </p:nvSpPr>
        <p:spPr>
          <a:xfrm>
            <a:off x="12612876" y="0"/>
            <a:ext cx="12254204" cy="13716000"/>
          </a:xfrm>
          <a:prstGeom prst="rect">
            <a:avLst/>
          </a:prstGeom>
          <a:solidFill>
            <a:srgbClr val="F3F3F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defTabSz="825500" hangingPunct="0"/>
            <a:endParaRPr lang="en-US" sz="3200" kern="0">
              <a:solidFill>
                <a:srgbClr val="FFFFFF"/>
              </a:solidFill>
              <a:latin typeface="Helvetica"/>
              <a:ea typeface="Helvetica"/>
              <a:cs typeface="Helvetica"/>
              <a:sym typeface="Helvetica"/>
            </a:endParaRPr>
          </a:p>
        </p:txBody>
      </p:sp>
      <p:pic>
        <p:nvPicPr>
          <p:cNvPr id="7" name="Picture Placeholder 5">
            <a:extLst>
              <a:ext uri="{FF2B5EF4-FFF2-40B4-BE49-F238E27FC236}">
                <a16:creationId xmlns:a16="http://schemas.microsoft.com/office/drawing/2014/main" xmlns="" id="{AC133A85-6212-4FA4-8275-1F0D6847E365}"/>
              </a:ext>
            </a:extLst>
          </p:cNvPr>
          <p:cNvPicPr>
            <a:picLocks noChangeAspect="1"/>
          </p:cNvPicPr>
          <p:nvPr/>
        </p:nvPicPr>
        <p:blipFill rotWithShape="1">
          <a:blip r:embed="rId2"/>
          <a:srcRect/>
          <a:stretch/>
        </p:blipFill>
        <p:spPr>
          <a:xfrm>
            <a:off x="12984480" y="2926080"/>
            <a:ext cx="10485437" cy="5892800"/>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4693243" y="403083"/>
            <a:ext cx="2626729" cy="2683625"/>
          </a:xfrm>
          <a:prstGeom prst="rect">
            <a:avLst/>
          </a:prstGeom>
        </p:spPr>
      </p:pic>
    </p:spTree>
    <p:extLst>
      <p:ext uri="{BB962C8B-B14F-4D97-AF65-F5344CB8AC3E}">
        <p14:creationId xmlns:p14="http://schemas.microsoft.com/office/powerpoint/2010/main" val="294798276"/>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he Picture slide"/>
          <p:cNvSpPr txBox="1"/>
          <p:nvPr/>
        </p:nvSpPr>
        <p:spPr>
          <a:xfrm>
            <a:off x="1752108" y="1187699"/>
            <a:ext cx="11036808" cy="87203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t">
            <a:spAutoFit/>
          </a:bodyPr>
          <a:lstStyle>
            <a:lvl1pPr>
              <a:defRPr b="1">
                <a:latin typeface="Helvetica"/>
                <a:ea typeface="Helvetica"/>
                <a:cs typeface="Helvetica"/>
                <a:sym typeface="Helvetica"/>
              </a:defRPr>
            </a:lvl1pPr>
          </a:lstStyle>
          <a:p>
            <a:r>
              <a:rPr lang="en-US" sz="5000" cap="all" dirty="0">
                <a:solidFill>
                  <a:srgbClr val="000000"/>
                </a:solidFill>
              </a:rPr>
              <a:t>Lecture Goals and </a:t>
            </a:r>
            <a:r>
              <a:rPr lang="en-US" sz="5000" cap="all" dirty="0" smtClean="0">
                <a:solidFill>
                  <a:srgbClr val="000000"/>
                </a:solidFill>
              </a:rPr>
              <a:t>Outcomes</a:t>
            </a:r>
            <a:endParaRPr sz="5000" cap="all" dirty="0">
              <a:solidFill>
                <a:srgbClr val="000000"/>
              </a:solidFill>
            </a:endParaRPr>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15" y="4766540"/>
            <a:ext cx="8509002" cy="498085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pPr>
              <a:spcBef>
                <a:spcPts val="600"/>
              </a:spcBef>
              <a:spcAft>
                <a:spcPts val="1200"/>
              </a:spcAft>
            </a:pPr>
            <a:r>
              <a:rPr lang="en-US" sz="2800" dirty="0">
                <a:solidFill>
                  <a:srgbClr val="000000"/>
                </a:solidFill>
              </a:rPr>
              <a:t>The goals of this lecture are </a:t>
            </a:r>
            <a:r>
              <a:rPr lang="en-US" sz="2800" dirty="0" smtClean="0">
                <a:solidFill>
                  <a:srgbClr val="000000"/>
                </a:solidFill>
              </a:rPr>
              <a:t>to</a:t>
            </a:r>
            <a:endParaRPr lang="en-US" sz="2800" dirty="0">
              <a:solidFill>
                <a:srgbClr val="000000"/>
              </a:solidFill>
            </a:endParaRPr>
          </a:p>
          <a:p>
            <a:pPr marL="457200" indent="-457200">
              <a:spcBef>
                <a:spcPts val="600"/>
              </a:spcBef>
              <a:spcAft>
                <a:spcPts val="600"/>
              </a:spcAft>
              <a:buFont typeface="Arial" panose="020B0604020202020204" pitchFamily="34" charset="0"/>
              <a:buChar char="•"/>
            </a:pPr>
            <a:r>
              <a:rPr lang="en-US" sz="2800" dirty="0"/>
              <a:t>Understand Cartesian coordinates and how they relate to UE4 </a:t>
            </a:r>
            <a:r>
              <a:rPr lang="en-US" sz="2800" dirty="0" smtClean="0">
                <a:solidFill>
                  <a:srgbClr val="000000"/>
                </a:solidFill>
              </a:rPr>
              <a:t>transformations</a:t>
            </a:r>
            <a:endParaRPr lang="en-US" sz="2800" dirty="0">
              <a:solidFill>
                <a:srgbClr val="000000"/>
              </a:solidFill>
            </a:endParaRPr>
          </a:p>
          <a:p>
            <a:pPr marL="457200" indent="-457200">
              <a:spcBef>
                <a:spcPts val="600"/>
              </a:spcBef>
              <a:spcAft>
                <a:spcPts val="600"/>
              </a:spcAft>
              <a:buFont typeface="Arial" panose="020B0604020202020204" pitchFamily="34" charset="0"/>
              <a:buChar char="•"/>
            </a:pPr>
            <a:r>
              <a:rPr lang="en-US" sz="2800" dirty="0"/>
              <a:t>Learn how to scale, move, and rotate </a:t>
            </a:r>
            <a:r>
              <a:rPr lang="en-US" sz="2800" dirty="0" smtClean="0"/>
              <a:t>Actors</a:t>
            </a:r>
            <a:endParaRPr lang="en-US" sz="2800" dirty="0">
              <a:solidFill>
                <a:srgbClr val="000000"/>
              </a:solidFill>
            </a:endParaRPr>
          </a:p>
          <a:p>
            <a:pPr marL="457200" indent="-457200">
              <a:spcBef>
                <a:spcPts val="600"/>
              </a:spcBef>
              <a:spcAft>
                <a:spcPts val="600"/>
              </a:spcAft>
              <a:buFont typeface="Arial" panose="020B0604020202020204" pitchFamily="34" charset="0"/>
              <a:buChar char="•"/>
            </a:pPr>
            <a:r>
              <a:rPr lang="en-US" sz="2800" dirty="0"/>
              <a:t>Learn about the grid system and how to use measurements for </a:t>
            </a:r>
            <a:r>
              <a:rPr lang="en-US" sz="2800" dirty="0" smtClean="0"/>
              <a:t>A</a:t>
            </a:r>
            <a:r>
              <a:rPr lang="en-US" sz="2800" dirty="0" smtClean="0">
                <a:solidFill>
                  <a:srgbClr val="000000"/>
                </a:solidFill>
              </a:rPr>
              <a:t>ctors</a:t>
            </a:r>
            <a:endParaRPr lang="en-US" sz="2800" dirty="0">
              <a:solidFill>
                <a:srgbClr val="000000"/>
              </a:solidFill>
            </a:endParaRPr>
          </a:p>
          <a:p>
            <a:pPr marL="457200" indent="-457200">
              <a:spcBef>
                <a:spcPts val="600"/>
              </a:spcBef>
              <a:spcAft>
                <a:spcPts val="600"/>
              </a:spcAft>
              <a:buFont typeface="Arial" panose="020B0604020202020204" pitchFamily="34" charset="0"/>
              <a:buChar char="•"/>
            </a:pPr>
            <a:r>
              <a:rPr lang="en-US" sz="2800" dirty="0"/>
              <a:t>Learn about scene organization and </a:t>
            </a:r>
            <a:r>
              <a:rPr lang="en-US" sz="2800" dirty="0" smtClean="0">
                <a:solidFill>
                  <a:srgbClr val="000000"/>
                </a:solidFill>
              </a:rPr>
              <a:t>structure</a:t>
            </a:r>
            <a:endParaRPr lang="en-US" sz="2800" dirty="0">
              <a:solidFill>
                <a:srgbClr val="000000"/>
              </a:solidFill>
            </a:endParaRPr>
          </a:p>
          <a:p>
            <a:pPr marL="457200" indent="-457200">
              <a:spcBef>
                <a:spcPts val="600"/>
              </a:spcBef>
              <a:spcAft>
                <a:spcPts val="600"/>
              </a:spcAft>
              <a:buFont typeface="Arial" panose="020B0604020202020204" pitchFamily="34" charset="0"/>
              <a:buChar char="•"/>
            </a:pPr>
            <a:r>
              <a:rPr lang="en-US" sz="2800" dirty="0"/>
              <a:t>Learn how to group, layer, and attach </a:t>
            </a:r>
            <a:r>
              <a:rPr lang="en-US" sz="2800" dirty="0" smtClean="0"/>
              <a:t>Actors</a:t>
            </a:r>
            <a:endParaRPr lang="en-US" sz="2800" dirty="0">
              <a:solidFill>
                <a:srgbClr val="000000"/>
              </a:solidFill>
            </a:endParaRPr>
          </a:p>
          <a:p>
            <a:pPr marL="457200" indent="-457200">
              <a:spcBef>
                <a:spcPts val="600"/>
              </a:spcBef>
              <a:spcAft>
                <a:spcPts val="600"/>
              </a:spcAft>
            </a:pPr>
            <a:endParaRPr lang="en-US" sz="2800" b="1" dirty="0">
              <a:solidFill>
                <a:srgbClr val="000000"/>
              </a:solidFill>
            </a:endParaRPr>
          </a:p>
        </p:txBody>
      </p:sp>
      <p:sp>
        <p:nvSpPr>
          <p:cNvPr id="8" name="The Picture slide"/>
          <p:cNvSpPr txBox="1"/>
          <p:nvPr/>
        </p:nvSpPr>
        <p:spPr>
          <a:xfrm>
            <a:off x="13454826" y="3658331"/>
            <a:ext cx="2611292" cy="71814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t">
            <a:spAutoFit/>
          </a:bodyPr>
          <a:lstStyle>
            <a:lvl1pPr>
              <a:defRPr b="1">
                <a:latin typeface="Helvetica"/>
                <a:ea typeface="Helvetica"/>
                <a:cs typeface="Helvetica"/>
                <a:sym typeface="Helvetica"/>
              </a:defRPr>
            </a:lvl1pPr>
          </a:lstStyle>
          <a:p>
            <a:r>
              <a:rPr lang="en-US" sz="4000" dirty="0">
                <a:solidFill>
                  <a:srgbClr val="000000">
                    <a:lumMod val="50000"/>
                    <a:lumOff val="50000"/>
                  </a:srgbClr>
                </a:solidFill>
              </a:rPr>
              <a:t>Outcomes</a:t>
            </a:r>
            <a:endParaRPr sz="4000" dirty="0">
              <a:solidFill>
                <a:srgbClr val="000000">
                  <a:lumMod val="50000"/>
                  <a:lumOff val="50000"/>
                </a:srgbClr>
              </a:solidFill>
            </a:endParaRPr>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3454831" y="4766540"/>
            <a:ext cx="8509002" cy="3226524"/>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gn="l">
              <a:defRPr sz="2400">
                <a:latin typeface="Helvetica"/>
                <a:ea typeface="Helvetica"/>
                <a:cs typeface="Helvetica"/>
                <a:sym typeface="Helvetica"/>
              </a:defRPr>
            </a:lvl1pPr>
          </a:lstStyle>
          <a:p>
            <a:pPr>
              <a:spcBef>
                <a:spcPts val="600"/>
              </a:spcBef>
              <a:spcAft>
                <a:spcPts val="1200"/>
              </a:spcAft>
            </a:pPr>
            <a:r>
              <a:rPr lang="en-US" sz="2800" dirty="0">
                <a:solidFill>
                  <a:srgbClr val="000000"/>
                </a:solidFill>
              </a:rPr>
              <a:t>By the end of this </a:t>
            </a:r>
            <a:r>
              <a:rPr lang="en-US" sz="2800" dirty="0" smtClean="0">
                <a:solidFill>
                  <a:srgbClr val="000000"/>
                </a:solidFill>
              </a:rPr>
              <a:t>lecture </a:t>
            </a:r>
            <a:r>
              <a:rPr lang="en-US" sz="2800" dirty="0">
                <a:solidFill>
                  <a:srgbClr val="000000"/>
                </a:solidFill>
              </a:rPr>
              <a:t>you will be able </a:t>
            </a:r>
            <a:r>
              <a:rPr lang="en-US" sz="2800" dirty="0" smtClean="0">
                <a:solidFill>
                  <a:srgbClr val="000000"/>
                </a:solidFill>
              </a:rPr>
              <a:t>to</a:t>
            </a:r>
            <a:endParaRPr lang="en-US" sz="2800" dirty="0">
              <a:solidFill>
                <a:srgbClr val="000000"/>
              </a:solidFill>
            </a:endParaRPr>
          </a:p>
          <a:p>
            <a:pPr marL="457200" indent="-457200">
              <a:spcBef>
                <a:spcPts val="600"/>
              </a:spcBef>
              <a:spcAft>
                <a:spcPts val="600"/>
              </a:spcAft>
              <a:buFont typeface="Arial" panose="020B0604020202020204" pitchFamily="34" charset="0"/>
              <a:buChar char="•"/>
            </a:pPr>
            <a:r>
              <a:rPr lang="en-US" sz="2800" dirty="0"/>
              <a:t>Use transforms to move, scale, and rotate Actors in the </a:t>
            </a:r>
            <a:r>
              <a:rPr lang="en-US" sz="2800" dirty="0" smtClean="0">
                <a:solidFill>
                  <a:srgbClr val="000000"/>
                </a:solidFill>
              </a:rPr>
              <a:t>Editor</a:t>
            </a:r>
            <a:endParaRPr lang="en-US" sz="2800" dirty="0">
              <a:solidFill>
                <a:srgbClr val="000000"/>
              </a:solidFill>
            </a:endParaRPr>
          </a:p>
          <a:p>
            <a:pPr marL="457200" indent="-457200">
              <a:spcBef>
                <a:spcPts val="600"/>
              </a:spcBef>
              <a:spcAft>
                <a:spcPts val="600"/>
              </a:spcAft>
              <a:buFont typeface="Arial" panose="020B0604020202020204" pitchFamily="34" charset="0"/>
              <a:buChar char="•"/>
            </a:pPr>
            <a:r>
              <a:rPr lang="en-US" sz="2800" dirty="0"/>
              <a:t>Use and modify the grid to place Actors in your </a:t>
            </a:r>
            <a:r>
              <a:rPr lang="en-US" sz="2800" dirty="0" smtClean="0">
                <a:solidFill>
                  <a:srgbClr val="000000"/>
                </a:solidFill>
              </a:rPr>
              <a:t>Level</a:t>
            </a:r>
            <a:endParaRPr lang="en-US" sz="2800" dirty="0">
              <a:solidFill>
                <a:srgbClr val="000000"/>
              </a:solidFill>
            </a:endParaRPr>
          </a:p>
          <a:p>
            <a:pPr marL="457200" indent="-457200">
              <a:spcBef>
                <a:spcPts val="600"/>
              </a:spcBef>
              <a:spcAft>
                <a:spcPts val="600"/>
              </a:spcAft>
              <a:buFont typeface="Arial" panose="020B0604020202020204" pitchFamily="34" charset="0"/>
              <a:buChar char="•"/>
            </a:pPr>
            <a:r>
              <a:rPr lang="en-US" sz="2800" dirty="0">
                <a:solidFill>
                  <a:srgbClr val="000000"/>
                </a:solidFill>
              </a:rPr>
              <a:t>Organize your Levels using the World </a:t>
            </a:r>
            <a:r>
              <a:rPr lang="en-US" sz="2800" dirty="0" smtClean="0">
                <a:solidFill>
                  <a:srgbClr val="000000"/>
                </a:solidFill>
              </a:rPr>
              <a:t>Outliner</a:t>
            </a:r>
            <a:endParaRPr lang="en-US" sz="2800" dirty="0">
              <a:solidFill>
                <a:srgbClr val="000000"/>
              </a:solidFill>
            </a:endParaRPr>
          </a:p>
        </p:txBody>
      </p:sp>
      <p:sp>
        <p:nvSpPr>
          <p:cNvPr id="11" name="The Picture slide"/>
          <p:cNvSpPr txBox="1"/>
          <p:nvPr/>
        </p:nvSpPr>
        <p:spPr>
          <a:xfrm>
            <a:off x="1752110" y="3658331"/>
            <a:ext cx="1527662" cy="71814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t">
            <a:spAutoFit/>
          </a:bodyPr>
          <a:lstStyle>
            <a:lvl1pPr>
              <a:defRPr b="1">
                <a:latin typeface="Helvetica"/>
                <a:ea typeface="Helvetica"/>
                <a:cs typeface="Helvetica"/>
                <a:sym typeface="Helvetica"/>
              </a:defRPr>
            </a:lvl1pPr>
          </a:lstStyle>
          <a:p>
            <a:r>
              <a:rPr lang="en-US" sz="4000" dirty="0">
                <a:solidFill>
                  <a:srgbClr val="000000">
                    <a:lumMod val="50000"/>
                    <a:lumOff val="50000"/>
                  </a:srgbClr>
                </a:solidFill>
              </a:rPr>
              <a:t>Goals</a:t>
            </a:r>
            <a:endParaRPr sz="4000" dirty="0">
              <a:solidFill>
                <a:srgbClr val="000000">
                  <a:lumMod val="50000"/>
                  <a:lumOff val="50000"/>
                </a:srgbClr>
              </a:solidFill>
            </a:endParaRPr>
          </a:p>
        </p:txBody>
      </p:sp>
      <p:sp>
        <p:nvSpPr>
          <p:cNvPr id="12" name="Rectangle"/>
          <p:cNvSpPr/>
          <p:nvPr/>
        </p:nvSpPr>
        <p:spPr>
          <a:xfrm>
            <a:off x="1752108" y="4453128"/>
            <a:ext cx="9438184" cy="127366"/>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sz="3200">
              <a:solidFill>
                <a:srgbClr val="FFFFFF"/>
              </a:solidFill>
              <a:latin typeface="Helvetica"/>
              <a:ea typeface="Helvetica"/>
              <a:cs typeface="Helvetica"/>
              <a:sym typeface="Helvetica"/>
            </a:endParaRPr>
          </a:p>
        </p:txBody>
      </p:sp>
      <p:sp>
        <p:nvSpPr>
          <p:cNvPr id="13" name="Rectangle"/>
          <p:cNvSpPr/>
          <p:nvPr/>
        </p:nvSpPr>
        <p:spPr>
          <a:xfrm>
            <a:off x="13454824" y="4448543"/>
            <a:ext cx="9438184" cy="127366"/>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sz="3200">
              <a:solidFill>
                <a:srgbClr val="FFFFFF"/>
              </a:solidFill>
              <a:latin typeface="Helvetica"/>
              <a:ea typeface="Helvetica"/>
              <a:cs typeface="Helvetica"/>
              <a:sym typeface="Helvetica"/>
            </a:endParaRPr>
          </a:p>
        </p:txBody>
      </p:sp>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7279" y="11032383"/>
            <a:ext cx="2626730" cy="2683626"/>
          </a:xfrm>
          <a:prstGeom prst="rect">
            <a:avLst/>
          </a:prstGeom>
        </p:spPr>
      </p:pic>
    </p:spTree>
    <p:extLst>
      <p:ext uri="{BB962C8B-B14F-4D97-AF65-F5344CB8AC3E}">
        <p14:creationId xmlns:p14="http://schemas.microsoft.com/office/powerpoint/2010/main" val="4081491982"/>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9575" y="2560320"/>
            <a:ext cx="9326880" cy="2216811"/>
          </a:xfrm>
        </p:spPr>
        <p:txBody>
          <a:bodyPr/>
          <a:lstStyle/>
          <a:p>
            <a:r>
              <a:rPr lang="en-US" dirty="0" smtClean="0"/>
              <a:t>Understanding Cartesian Coordinates</a:t>
            </a:r>
            <a:endParaRPr lang="en-US" dirty="0"/>
          </a:p>
        </p:txBody>
      </p:sp>
      <p:sp>
        <p:nvSpPr>
          <p:cNvPr id="4" name="Text Placeholder 3"/>
          <p:cNvSpPr>
            <a:spLocks noGrp="1"/>
          </p:cNvSpPr>
          <p:nvPr>
            <p:ph type="body" sz="quarter" idx="10"/>
          </p:nvPr>
        </p:nvSpPr>
        <p:spPr>
          <a:xfrm>
            <a:off x="1679574" y="5394960"/>
            <a:ext cx="9326880" cy="8321040"/>
          </a:xfrm>
        </p:spPr>
        <p:txBody>
          <a:bodyPr>
            <a:normAutofit/>
          </a:bodyPr>
          <a:lstStyle/>
          <a:p>
            <a:pPr lvl="0">
              <a:lnSpc>
                <a:spcPct val="100000"/>
              </a:lnSpc>
              <a:spcAft>
                <a:spcPts val="2400"/>
              </a:spcAft>
            </a:pPr>
            <a:r>
              <a:rPr lang="en-US" sz="2800" dirty="0"/>
              <a:t>Understanding any type of 3D content creation requires understanding the use of three-dimensional coordinates—that is, Cartesian coordinates</a:t>
            </a:r>
            <a:r>
              <a:rPr lang="en-US" sz="2800" dirty="0" smtClean="0"/>
              <a:t>.</a:t>
            </a:r>
            <a:endParaRPr lang="en-US" sz="2800" dirty="0"/>
          </a:p>
          <a:p>
            <a:pPr marL="457200" lvl="0" indent="-457200">
              <a:lnSpc>
                <a:spcPct val="100000"/>
              </a:lnSpc>
              <a:spcBef>
                <a:spcPts val="600"/>
              </a:spcBef>
              <a:spcAft>
                <a:spcPts val="600"/>
              </a:spcAft>
              <a:buFont typeface="Arial" panose="020B0604020202020204" pitchFamily="34" charset="0"/>
              <a:buChar char="•"/>
            </a:pPr>
            <a:r>
              <a:rPr lang="en-US" sz="2800" dirty="0"/>
              <a:t>Cartesian coordinates are a system of calculations from which you can derive information or points within a given field or space</a:t>
            </a:r>
            <a:r>
              <a:rPr lang="en-US" sz="2800" dirty="0" smtClean="0"/>
              <a:t>.</a:t>
            </a:r>
            <a:endParaRPr lang="en-US" sz="2800" dirty="0"/>
          </a:p>
          <a:p>
            <a:pPr marL="457200" lvl="0" indent="-457200">
              <a:lnSpc>
                <a:spcPct val="100000"/>
              </a:lnSpc>
              <a:spcBef>
                <a:spcPts val="600"/>
              </a:spcBef>
              <a:spcAft>
                <a:spcPts val="600"/>
              </a:spcAft>
              <a:buFont typeface="Arial" panose="020B0604020202020204" pitchFamily="34" charset="0"/>
              <a:buChar char="•"/>
            </a:pPr>
            <a:r>
              <a:rPr lang="en-US" sz="2800" dirty="0"/>
              <a:t>A 3D plane uses </a:t>
            </a:r>
            <a:r>
              <a:rPr lang="en-US" sz="2800" i="1" dirty="0"/>
              <a:t>x</a:t>
            </a:r>
            <a:r>
              <a:rPr lang="en-US" sz="2800" dirty="0"/>
              <a:t>, </a:t>
            </a:r>
            <a:r>
              <a:rPr lang="en-US" sz="2800" i="1" dirty="0"/>
              <a:t>y</a:t>
            </a:r>
            <a:r>
              <a:rPr lang="en-US" sz="2800" dirty="0"/>
              <a:t>, and </a:t>
            </a:r>
            <a:r>
              <a:rPr lang="en-US" sz="2800" i="1" dirty="0"/>
              <a:t>z</a:t>
            </a:r>
            <a:r>
              <a:rPr lang="en-US" sz="2800" dirty="0"/>
              <a:t> coordinates. Each letter corresponds to an axis, where </a:t>
            </a:r>
            <a:r>
              <a:rPr lang="en-US" sz="2800" i="1" dirty="0"/>
              <a:t>z</a:t>
            </a:r>
            <a:r>
              <a:rPr lang="en-US" sz="2800" dirty="0"/>
              <a:t> is up and down, </a:t>
            </a:r>
            <a:r>
              <a:rPr lang="en-US" sz="2800" i="1" dirty="0"/>
              <a:t>y</a:t>
            </a:r>
            <a:r>
              <a:rPr lang="en-US" sz="2800" dirty="0"/>
              <a:t> is left to right, and </a:t>
            </a:r>
            <a:r>
              <a:rPr lang="en-US" sz="2800" i="1" dirty="0"/>
              <a:t>x</a:t>
            </a:r>
            <a:r>
              <a:rPr lang="en-US" sz="2800" dirty="0"/>
              <a:t> is front to back</a:t>
            </a:r>
            <a:r>
              <a:rPr lang="en-US" sz="2800" dirty="0" smtClean="0"/>
              <a:t>.</a:t>
            </a:r>
            <a:endParaRPr lang="en-US" sz="2800" dirty="0"/>
          </a:p>
          <a:p>
            <a:pPr marL="457200" lvl="0" indent="-457200">
              <a:lnSpc>
                <a:spcPct val="100000"/>
              </a:lnSpc>
              <a:spcBef>
                <a:spcPts val="600"/>
              </a:spcBef>
              <a:spcAft>
                <a:spcPts val="600"/>
              </a:spcAft>
              <a:buFont typeface="Arial" panose="020B0604020202020204" pitchFamily="34" charset="0"/>
              <a:buChar char="•"/>
            </a:pPr>
            <a:r>
              <a:rPr lang="en-US" sz="2800" dirty="0"/>
              <a:t>All 3D graphics are generated by plotting out one single point relative to specific values</a:t>
            </a:r>
            <a:r>
              <a:rPr lang="en-US" sz="2800" dirty="0" smtClean="0"/>
              <a:t>.</a:t>
            </a:r>
            <a:endParaRPr lang="en-US" sz="2800" dirty="0"/>
          </a:p>
          <a:p>
            <a:pPr marL="457200" lvl="0" indent="-457200">
              <a:lnSpc>
                <a:spcPct val="100000"/>
              </a:lnSpc>
              <a:spcBef>
                <a:spcPts val="600"/>
              </a:spcBef>
              <a:spcAft>
                <a:spcPts val="600"/>
              </a:spcAft>
              <a:buFont typeface="Arial" panose="020B0604020202020204" pitchFamily="34" charset="0"/>
              <a:buChar char="•"/>
            </a:pPr>
            <a:r>
              <a:rPr lang="en-US" sz="2800" dirty="0"/>
              <a:t>By using a string of these intersection points, you can make connections between the points to create a shape or </a:t>
            </a:r>
            <a:r>
              <a:rPr lang="en-US" dirty="0" smtClean="0"/>
              <a:t>vo</a:t>
            </a:r>
            <a:r>
              <a:rPr lang="en-US" sz="2800" dirty="0" smtClean="0"/>
              <a:t>lume</a:t>
            </a:r>
            <a:r>
              <a:rPr lang="en-US" sz="2800" dirty="0"/>
              <a:t>. You can also use the points for manipulation and movement to plot out placement and scale of an object in 3D space</a:t>
            </a:r>
            <a:r>
              <a:rPr lang="en-US" sz="2800" dirty="0" smtClean="0"/>
              <a:t>.</a:t>
            </a:r>
            <a:endParaRPr lang="en-US" sz="2800" dirty="0"/>
          </a:p>
        </p:txBody>
      </p:sp>
      <p:sp>
        <p:nvSpPr>
          <p:cNvPr id="6" name="Rectangle"/>
          <p:cNvSpPr/>
          <p:nvPr/>
        </p:nvSpPr>
        <p:spPr>
          <a:xfrm>
            <a:off x="1752108" y="4937760"/>
            <a:ext cx="9326880" cy="127365"/>
          </a:xfrm>
          <a:prstGeom prst="rect">
            <a:avLst/>
          </a:prstGeom>
          <a:solidFill>
            <a:srgbClr val="FFD966"/>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kern="0">
              <a:solidFill>
                <a:srgbClr val="FFFFFF"/>
              </a:solidFill>
              <a:latin typeface="Helvetica"/>
              <a:ea typeface="Helvetica"/>
              <a:cs typeface="Helvetica"/>
              <a:sym typeface="Helvetica"/>
            </a:endParaRPr>
          </a:p>
        </p:txBody>
      </p:sp>
      <p:sp>
        <p:nvSpPr>
          <p:cNvPr id="8" name="Content Placeholder 7"/>
          <p:cNvSpPr>
            <a:spLocks noGrp="1"/>
          </p:cNvSpPr>
          <p:nvPr>
            <p:ph idx="1"/>
          </p:nvPr>
        </p:nvSpPr>
        <p:spPr>
          <a:solidFill>
            <a:schemeClr val="bg1"/>
          </a:solidFill>
        </p:spPr>
        <p:txBody>
          <a:bodyPr/>
          <a:lstStyle/>
          <a:p>
            <a:r>
              <a:rPr lang="en-US" dirty="0" smtClean="0"/>
              <a:t> </a:t>
            </a:r>
            <a:endParaRPr lang="en-US" dirty="0"/>
          </a:p>
        </p:txBody>
      </p:sp>
      <p:graphicFrame>
        <p:nvGraphicFramePr>
          <p:cNvPr id="12" name="Object 11"/>
          <p:cNvGraphicFramePr>
            <a:graphicFrameLocks noChangeAspect="1"/>
          </p:cNvGraphicFramePr>
          <p:nvPr>
            <p:extLst>
              <p:ext uri="{D42A27DB-BD31-4B8C-83A1-F6EECF244321}">
                <p14:modId xmlns:p14="http://schemas.microsoft.com/office/powerpoint/2010/main" val="3830369264"/>
              </p:ext>
            </p:extLst>
          </p:nvPr>
        </p:nvGraphicFramePr>
        <p:xfrm>
          <a:off x="12366994" y="0"/>
          <a:ext cx="12017006" cy="13716000"/>
        </p:xfrm>
        <a:graphic>
          <a:graphicData uri="http://schemas.openxmlformats.org/presentationml/2006/ole">
            <mc:AlternateContent xmlns:mc="http://schemas.openxmlformats.org/markup-compatibility/2006">
              <mc:Choice xmlns:v="urn:schemas-microsoft-com:vml" Requires="v">
                <p:oleObj spid="_x0000_s5137" name="Image" r:id="rId3" imgW="8152200" imgH="9304560" progId="Photoshop.Image.13">
                  <p:embed/>
                </p:oleObj>
              </mc:Choice>
              <mc:Fallback>
                <p:oleObj name="Image" r:id="rId3" imgW="8152200" imgH="9304560" progId="Photoshop.Image.13">
                  <p:embed/>
                  <p:pic>
                    <p:nvPicPr>
                      <p:cNvPr id="0" name=""/>
                      <p:cNvPicPr/>
                      <p:nvPr/>
                    </p:nvPicPr>
                    <p:blipFill>
                      <a:blip r:embed="rId4"/>
                      <a:stretch>
                        <a:fillRect/>
                      </a:stretch>
                    </p:blipFill>
                    <p:spPr>
                      <a:xfrm>
                        <a:off x="12366994" y="0"/>
                        <a:ext cx="12017006" cy="13716000"/>
                      </a:xfrm>
                      <a:prstGeom prst="rect">
                        <a:avLst/>
                      </a:prstGeom>
                    </p:spPr>
                  </p:pic>
                </p:oleObj>
              </mc:Fallback>
            </mc:AlternateContent>
          </a:graphicData>
        </a:graphic>
      </p:graphicFrame>
    </p:spTree>
    <p:extLst>
      <p:ext uri="{BB962C8B-B14F-4D97-AF65-F5344CB8AC3E}">
        <p14:creationId xmlns:p14="http://schemas.microsoft.com/office/powerpoint/2010/main" val="17506269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9576" y="2560320"/>
            <a:ext cx="9326880" cy="2216811"/>
          </a:xfrm>
        </p:spPr>
        <p:txBody>
          <a:bodyPr/>
          <a:lstStyle/>
          <a:p>
            <a:r>
              <a:rPr lang="en-US" dirty="0" smtClean="0"/>
              <a:t>Pivot Points</a:t>
            </a:r>
            <a:endParaRPr lang="en-US" dirty="0"/>
          </a:p>
        </p:txBody>
      </p:sp>
      <p:pic>
        <p:nvPicPr>
          <p:cNvPr id="5" name="Content Placeholder 4">
            <a:extLst>
              <a:ext uri="{FF2B5EF4-FFF2-40B4-BE49-F238E27FC236}">
                <a16:creationId xmlns:a16="http://schemas.microsoft.com/office/drawing/2014/main" xmlns="" id="{5DB909D3-06FA-4FE9-ADB5-7E72B64B32CC}"/>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3662991" y="2399065"/>
            <a:ext cx="9405504" cy="8824916"/>
          </a:xfrm>
          <a:prstGeom prst="rect">
            <a:avLst/>
          </a:prstGeom>
          <a:effectLst>
            <a:outerShdw blurRad="50800" dist="38100" dir="2700000" algn="tl" rotWithShape="0">
              <a:prstClr val="black">
                <a:alpha val="40000"/>
              </a:prstClr>
            </a:outerShdw>
          </a:effectLst>
        </p:spPr>
      </p:pic>
      <p:sp>
        <p:nvSpPr>
          <p:cNvPr id="4" name="Text Placeholder 3"/>
          <p:cNvSpPr>
            <a:spLocks noGrp="1"/>
          </p:cNvSpPr>
          <p:nvPr>
            <p:ph type="body" sz="quarter" idx="10"/>
          </p:nvPr>
        </p:nvSpPr>
        <p:spPr>
          <a:xfrm>
            <a:off x="1679574" y="5394960"/>
            <a:ext cx="9326880" cy="8002587"/>
          </a:xfrm>
        </p:spPr>
        <p:txBody>
          <a:bodyPr/>
          <a:lstStyle/>
          <a:p>
            <a:pPr>
              <a:lnSpc>
                <a:spcPct val="100000"/>
              </a:lnSpc>
              <a:spcBef>
                <a:spcPts val="0"/>
              </a:spcBef>
            </a:pPr>
            <a:r>
              <a:rPr lang="en-US" sz="2800" dirty="0"/>
              <a:t>Static Mesh Actors and </a:t>
            </a:r>
            <a:r>
              <a:rPr lang="en-US" sz="2800" dirty="0" smtClean="0"/>
              <a:t>every other </a:t>
            </a:r>
            <a:r>
              <a:rPr lang="en-US" sz="2800" dirty="0"/>
              <a:t>Actor placed in a </a:t>
            </a:r>
            <a:r>
              <a:rPr lang="en-US" sz="2800" dirty="0" smtClean="0"/>
              <a:t>Level </a:t>
            </a:r>
            <a:r>
              <a:rPr lang="en-US" sz="2800" dirty="0"/>
              <a:t>has a pivot </a:t>
            </a:r>
            <a:r>
              <a:rPr lang="en-US" sz="2800" dirty="0" smtClean="0"/>
              <a:t>point.</a:t>
            </a:r>
          </a:p>
          <a:p>
            <a:pPr>
              <a:lnSpc>
                <a:spcPct val="100000"/>
              </a:lnSpc>
              <a:spcBef>
                <a:spcPts val="0"/>
              </a:spcBef>
            </a:pPr>
            <a:endParaRPr lang="en-US" sz="2800" dirty="0" smtClean="0"/>
          </a:p>
          <a:p>
            <a:pPr>
              <a:lnSpc>
                <a:spcPct val="100000"/>
              </a:lnSpc>
              <a:spcBef>
                <a:spcPts val="0"/>
              </a:spcBef>
            </a:pPr>
            <a:r>
              <a:rPr lang="en-US" sz="2800" dirty="0" smtClean="0"/>
              <a:t>A </a:t>
            </a:r>
            <a:r>
              <a:rPr lang="en-US" sz="2800" dirty="0"/>
              <a:t>pivot point is the local axis of an Actor. All the components that make up an Actor are relative to the Actor’s pivot </a:t>
            </a:r>
            <a:r>
              <a:rPr lang="en-US" sz="2800" dirty="0" smtClean="0"/>
              <a:t>point.</a:t>
            </a:r>
          </a:p>
          <a:p>
            <a:pPr>
              <a:lnSpc>
                <a:spcPct val="100000"/>
              </a:lnSpc>
              <a:spcBef>
                <a:spcPts val="0"/>
              </a:spcBef>
            </a:pPr>
            <a:endParaRPr lang="en-US" sz="2800" dirty="0" smtClean="0"/>
          </a:p>
          <a:p>
            <a:pPr>
              <a:lnSpc>
                <a:spcPct val="100000"/>
              </a:lnSpc>
              <a:spcBef>
                <a:spcPts val="0"/>
              </a:spcBef>
            </a:pPr>
            <a:r>
              <a:rPr lang="en-US" sz="2800" dirty="0" smtClean="0"/>
              <a:t>For </a:t>
            </a:r>
            <a:r>
              <a:rPr lang="en-US" sz="2800" dirty="0"/>
              <a:t>example, the vertices, edges, and polygons that make up a 3D model have their position in space relative to the Actor’s pivot </a:t>
            </a:r>
            <a:r>
              <a:rPr lang="en-US" sz="2800" dirty="0" smtClean="0"/>
              <a:t>point.</a:t>
            </a:r>
          </a:p>
          <a:p>
            <a:pPr>
              <a:lnSpc>
                <a:spcPct val="100000"/>
              </a:lnSpc>
              <a:spcBef>
                <a:spcPts val="0"/>
              </a:spcBef>
            </a:pPr>
            <a:endParaRPr lang="en-US" sz="2800" dirty="0"/>
          </a:p>
          <a:p>
            <a:pPr>
              <a:lnSpc>
                <a:spcPct val="100000"/>
              </a:lnSpc>
              <a:spcBef>
                <a:spcPts val="0"/>
              </a:spcBef>
            </a:pPr>
            <a:r>
              <a:rPr lang="en-US" sz="2800" dirty="0" smtClean="0"/>
              <a:t>When </a:t>
            </a:r>
            <a:r>
              <a:rPr lang="en-US" sz="2800" dirty="0"/>
              <a:t>transforms are applied to an Actor, they are applied to an Actor’s pivot </a:t>
            </a:r>
            <a:r>
              <a:rPr lang="en-US" sz="2800" dirty="0" smtClean="0"/>
              <a:t>point.</a:t>
            </a:r>
            <a:endParaRPr lang="en-US" sz="2800" dirty="0"/>
          </a:p>
          <a:p>
            <a:endParaRPr lang="en-US" dirty="0"/>
          </a:p>
        </p:txBody>
      </p:sp>
      <p:sp>
        <p:nvSpPr>
          <p:cNvPr id="6" name="Rectangle"/>
          <p:cNvSpPr/>
          <p:nvPr/>
        </p:nvSpPr>
        <p:spPr>
          <a:xfrm>
            <a:off x="1752108" y="4937760"/>
            <a:ext cx="9326880" cy="127365"/>
          </a:xfrm>
          <a:prstGeom prst="rect">
            <a:avLst/>
          </a:prstGeom>
          <a:solidFill>
            <a:srgbClr val="FFD966"/>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kern="0">
              <a:solidFill>
                <a:srgbClr val="FFFFFF"/>
              </a:solidFill>
              <a:latin typeface="Helvetica"/>
              <a:ea typeface="Helvetica"/>
              <a:cs typeface="Helvetica"/>
              <a:sym typeface="Helvetica"/>
            </a:endParaRPr>
          </a:p>
        </p:txBody>
      </p:sp>
    </p:spTree>
    <p:extLst>
      <p:ext uri="{BB962C8B-B14F-4D97-AF65-F5344CB8AC3E}">
        <p14:creationId xmlns:p14="http://schemas.microsoft.com/office/powerpoint/2010/main" val="262935465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9576" y="2560320"/>
            <a:ext cx="9326880" cy="2216811"/>
          </a:xfrm>
        </p:spPr>
        <p:txBody>
          <a:bodyPr/>
          <a:lstStyle/>
          <a:p>
            <a:r>
              <a:rPr lang="en-US" dirty="0" smtClean="0"/>
              <a:t>Working with Transforms</a:t>
            </a:r>
            <a:endParaRPr lang="en-US" dirty="0"/>
          </a:p>
        </p:txBody>
      </p:sp>
      <p:pic>
        <p:nvPicPr>
          <p:cNvPr id="5" name="Content Placeholder 4">
            <a:extLst>
              <a:ext uri="{FF2B5EF4-FFF2-40B4-BE49-F238E27FC236}">
                <a16:creationId xmlns:a16="http://schemas.microsoft.com/office/drawing/2014/main" xmlns="" id="{5DB909D3-06FA-4FE9-ADB5-7E72B64B32CC}"/>
              </a:ext>
            </a:extLst>
          </p:cNvPr>
          <p:cNvPicPr>
            <a:picLocks noGrp="1" noChangeAspect="1"/>
          </p:cNvPicPr>
          <p:nvPr>
            <p:ph idx="1"/>
          </p:nvPr>
        </p:nvPicPr>
        <p:blipFill>
          <a:blip r:embed="rId3"/>
          <a:stretch>
            <a:fillRect/>
          </a:stretch>
        </p:blipFill>
        <p:spPr>
          <a:xfrm>
            <a:off x="12130088" y="523404"/>
            <a:ext cx="12253912" cy="12669192"/>
          </a:xfrm>
          <a:prstGeom prst="rect">
            <a:avLst/>
          </a:prstGeom>
        </p:spPr>
      </p:pic>
      <p:sp>
        <p:nvSpPr>
          <p:cNvPr id="4" name="Text Placeholder 3"/>
          <p:cNvSpPr>
            <a:spLocks noGrp="1"/>
          </p:cNvSpPr>
          <p:nvPr>
            <p:ph type="body" sz="quarter" idx="10"/>
          </p:nvPr>
        </p:nvSpPr>
        <p:spPr>
          <a:xfrm>
            <a:off x="1679574" y="5394960"/>
            <a:ext cx="9326880" cy="8412480"/>
          </a:xfrm>
        </p:spPr>
        <p:txBody>
          <a:bodyPr>
            <a:normAutofit/>
          </a:bodyPr>
          <a:lstStyle/>
          <a:p>
            <a:pPr>
              <a:spcBef>
                <a:spcPts val="0"/>
              </a:spcBef>
              <a:spcAft>
                <a:spcPts val="2400"/>
              </a:spcAft>
            </a:pPr>
            <a:r>
              <a:rPr lang="en-US" dirty="0" smtClean="0"/>
              <a:t>A </a:t>
            </a:r>
            <a:r>
              <a:rPr lang="en-US" dirty="0"/>
              <a:t>transformation tool manipulates or translates within the 3D space in UE4. There are three transformation </a:t>
            </a:r>
            <a:r>
              <a:rPr lang="en-US" dirty="0" smtClean="0"/>
              <a:t>types:</a:t>
            </a:r>
            <a:endParaRPr lang="en-US" dirty="0"/>
          </a:p>
          <a:p>
            <a:pPr marL="457200" indent="-457200">
              <a:spcBef>
                <a:spcPts val="200"/>
              </a:spcBef>
              <a:spcAft>
                <a:spcPts val="200"/>
              </a:spcAft>
              <a:buFont typeface="Arial" panose="020B0604020202020204" pitchFamily="34" charset="0"/>
              <a:buChar char="•"/>
            </a:pPr>
            <a:r>
              <a:rPr lang="en-US" dirty="0"/>
              <a:t>Move</a:t>
            </a:r>
          </a:p>
          <a:p>
            <a:pPr marL="457200" indent="-457200">
              <a:spcBef>
                <a:spcPts val="200"/>
              </a:spcBef>
              <a:spcAft>
                <a:spcPts val="200"/>
              </a:spcAft>
              <a:buFont typeface="Arial" panose="020B0604020202020204" pitchFamily="34" charset="0"/>
              <a:buChar char="•"/>
            </a:pPr>
            <a:r>
              <a:rPr lang="en-US" dirty="0"/>
              <a:t>Scale</a:t>
            </a:r>
          </a:p>
          <a:p>
            <a:pPr marL="457200" indent="-457200">
              <a:spcBef>
                <a:spcPts val="200"/>
              </a:spcBef>
              <a:spcAft>
                <a:spcPts val="2400"/>
              </a:spcAft>
              <a:buFont typeface="Arial" panose="020B0604020202020204" pitchFamily="34" charset="0"/>
              <a:buChar char="•"/>
            </a:pPr>
            <a:r>
              <a:rPr lang="en-US" dirty="0" smtClean="0"/>
              <a:t>Rotate</a:t>
            </a:r>
            <a:endParaRPr lang="en-US" dirty="0"/>
          </a:p>
          <a:p>
            <a:r>
              <a:rPr lang="en-US" dirty="0" smtClean="0"/>
              <a:t>UE4 </a:t>
            </a:r>
            <a:r>
              <a:rPr lang="en-US" dirty="0"/>
              <a:t>has color-coordinated each directional axis to make the tools easier to </a:t>
            </a:r>
            <a:r>
              <a:rPr lang="en-US" dirty="0" smtClean="0"/>
              <a:t>use.</a:t>
            </a:r>
          </a:p>
          <a:p>
            <a:endParaRPr lang="en-US" dirty="0"/>
          </a:p>
          <a:p>
            <a:r>
              <a:rPr lang="en-US" dirty="0" smtClean="0"/>
              <a:t>Colors </a:t>
            </a:r>
            <a:r>
              <a:rPr lang="en-US" dirty="0"/>
              <a:t>are coordinated </a:t>
            </a:r>
            <a:r>
              <a:rPr lang="en-US" dirty="0" smtClean="0"/>
              <a:t>not </a:t>
            </a:r>
            <a:r>
              <a:rPr lang="en-US" dirty="0"/>
              <a:t>only with the transformation widget tool but also with many of the </a:t>
            </a:r>
            <a:r>
              <a:rPr lang="en-US" dirty="0" smtClean="0"/>
              <a:t>detail </a:t>
            </a:r>
            <a:r>
              <a:rPr lang="en-US" dirty="0"/>
              <a:t>and </a:t>
            </a:r>
            <a:r>
              <a:rPr lang="en-US" dirty="0" smtClean="0"/>
              <a:t>context menus.</a:t>
            </a:r>
          </a:p>
          <a:p>
            <a:endParaRPr lang="en-US" dirty="0"/>
          </a:p>
          <a:p>
            <a:r>
              <a:rPr lang="en-US" dirty="0" smtClean="0"/>
              <a:t>For </a:t>
            </a:r>
            <a:r>
              <a:rPr lang="en-US" dirty="0"/>
              <a:t>instance, the manual transformation options in the Details panel also have the same correlating color scheme</a:t>
            </a:r>
            <a:r>
              <a:rPr lang="en-US" dirty="0" smtClean="0"/>
              <a:t>.</a:t>
            </a:r>
            <a:endParaRPr lang="en-US" dirty="0"/>
          </a:p>
          <a:p>
            <a:pPr>
              <a:spcBef>
                <a:spcPts val="0"/>
              </a:spcBef>
            </a:pPr>
            <a:endParaRPr lang="en-US" sz="2800" dirty="0"/>
          </a:p>
        </p:txBody>
      </p:sp>
      <p:sp>
        <p:nvSpPr>
          <p:cNvPr id="6" name="Rectangle"/>
          <p:cNvSpPr/>
          <p:nvPr/>
        </p:nvSpPr>
        <p:spPr>
          <a:xfrm>
            <a:off x="1752108" y="4937760"/>
            <a:ext cx="9326880" cy="127365"/>
          </a:xfrm>
          <a:prstGeom prst="rect">
            <a:avLst/>
          </a:prstGeom>
          <a:solidFill>
            <a:srgbClr val="FFD966"/>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kern="0">
              <a:solidFill>
                <a:srgbClr val="FFFFFF"/>
              </a:solidFill>
              <a:latin typeface="Helvetica"/>
              <a:ea typeface="Helvetica"/>
              <a:cs typeface="Helvetica"/>
              <a:sym typeface="Helvetica"/>
            </a:endParaRPr>
          </a:p>
        </p:txBody>
      </p:sp>
    </p:spTree>
    <p:extLst>
      <p:ext uri="{BB962C8B-B14F-4D97-AF65-F5344CB8AC3E}">
        <p14:creationId xmlns:p14="http://schemas.microsoft.com/office/powerpoint/2010/main" val="3148159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a:xfrm>
            <a:off x="1679575" y="2377440"/>
            <a:ext cx="9326880" cy="2216811"/>
          </a:xfrm>
        </p:spPr>
        <p:txBody>
          <a:bodyPr/>
          <a:lstStyle/>
          <a:p>
            <a:r>
              <a:rPr lang="en-US" dirty="0" smtClean="0"/>
              <a:t>Move Transform</a:t>
            </a:r>
            <a:endParaRPr lang="en-US" dirty="0"/>
          </a:p>
        </p:txBody>
      </p:sp>
      <p:pic>
        <p:nvPicPr>
          <p:cNvPr id="7" name="Content Placeholder 22">
            <a:extLst>
              <a:ext uri="{FF2B5EF4-FFF2-40B4-BE49-F238E27FC236}">
                <a16:creationId xmlns:a16="http://schemas.microsoft.com/office/drawing/2014/main" xmlns="" id="{E678D840-28D7-4A58-B5D9-6D2372759C1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tretch/>
        </p:blipFill>
        <p:spPr>
          <a:xfrm>
            <a:off x="12130088" y="3544765"/>
            <a:ext cx="12253912" cy="6626470"/>
          </a:xfrm>
        </p:spPr>
      </p:pic>
      <p:sp>
        <p:nvSpPr>
          <p:cNvPr id="4" name="Text Placeholder 3"/>
          <p:cNvSpPr>
            <a:spLocks noGrp="1"/>
          </p:cNvSpPr>
          <p:nvPr>
            <p:ph type="body" sz="quarter" idx="10"/>
          </p:nvPr>
        </p:nvSpPr>
        <p:spPr>
          <a:xfrm>
            <a:off x="1679575" y="5212080"/>
            <a:ext cx="9326880" cy="9570145"/>
          </a:xfrm>
        </p:spPr>
        <p:txBody>
          <a:bodyPr>
            <a:normAutofit/>
          </a:bodyPr>
          <a:lstStyle/>
          <a:p>
            <a:pPr>
              <a:spcBef>
                <a:spcPts val="0"/>
              </a:spcBef>
              <a:spcAft>
                <a:spcPts val="1200"/>
              </a:spcAft>
            </a:pPr>
            <a:r>
              <a:rPr lang="en-US" dirty="0"/>
              <a:t>The Move transform gizmo allows you to move an Actor within 3D space from one location to another</a:t>
            </a:r>
            <a:r>
              <a:rPr lang="en-US" dirty="0" smtClean="0"/>
              <a:t>.</a:t>
            </a:r>
            <a:endParaRPr lang="en-US" dirty="0"/>
          </a:p>
          <a:p>
            <a:pPr marL="457200" indent="-457200">
              <a:spcBef>
                <a:spcPts val="600"/>
              </a:spcBef>
              <a:spcAft>
                <a:spcPts val="600"/>
              </a:spcAft>
              <a:buFont typeface="Arial" panose="020B0604020202020204" pitchFamily="34" charset="0"/>
              <a:buChar char="•"/>
            </a:pPr>
            <a:r>
              <a:rPr lang="en-US" dirty="0"/>
              <a:t>Every Actor has a specific location on the </a:t>
            </a:r>
            <a:r>
              <a:rPr lang="en-US" i="1" dirty="0"/>
              <a:t>x</a:t>
            </a:r>
            <a:r>
              <a:rPr lang="en-US" dirty="0"/>
              <a:t>, </a:t>
            </a:r>
            <a:r>
              <a:rPr lang="en-US" i="1" dirty="0"/>
              <a:t>y</a:t>
            </a:r>
            <a:r>
              <a:rPr lang="en-US" dirty="0"/>
              <a:t>, and </a:t>
            </a:r>
            <a:r>
              <a:rPr lang="en-US" i="1" dirty="0"/>
              <a:t>z</a:t>
            </a:r>
            <a:r>
              <a:rPr lang="en-US" dirty="0"/>
              <a:t> axes within a scene</a:t>
            </a:r>
            <a:r>
              <a:rPr lang="en-US" dirty="0" smtClean="0"/>
              <a:t>.</a:t>
            </a:r>
            <a:endParaRPr lang="en-US" dirty="0"/>
          </a:p>
          <a:p>
            <a:pPr marL="457200" indent="-457200">
              <a:spcBef>
                <a:spcPts val="600"/>
              </a:spcBef>
              <a:spcAft>
                <a:spcPts val="600"/>
              </a:spcAft>
              <a:buFont typeface="Arial" panose="020B0604020202020204" pitchFamily="34" charset="0"/>
              <a:buChar char="•"/>
            </a:pPr>
            <a:r>
              <a:rPr lang="en-US" dirty="0"/>
              <a:t>The coordinate location for each Actor is based on the pivot point of the Actor</a:t>
            </a:r>
            <a:r>
              <a:rPr lang="en-US" dirty="0" smtClean="0"/>
              <a:t>.</a:t>
            </a:r>
            <a:endParaRPr lang="en-US" dirty="0"/>
          </a:p>
          <a:p>
            <a:pPr marL="457200" indent="-457200">
              <a:spcBef>
                <a:spcPts val="600"/>
              </a:spcBef>
              <a:spcAft>
                <a:spcPts val="600"/>
              </a:spcAft>
              <a:buFont typeface="Arial" panose="020B0604020202020204" pitchFamily="34" charset="0"/>
              <a:buChar char="•"/>
            </a:pPr>
            <a:r>
              <a:rPr lang="en-US" dirty="0"/>
              <a:t>To move an Actor within the scene, you select the Actor you want to move and then select the Move transformation tool or press the W key. You can then move the Actor in any direction by left-clicking and dragging the desired arrow of the direction you would like to move and moving the directional cursor in that desired direction</a:t>
            </a:r>
            <a:r>
              <a:rPr lang="en-US" dirty="0" smtClean="0"/>
              <a:t>. </a:t>
            </a:r>
            <a:endParaRPr lang="en-US" dirty="0"/>
          </a:p>
          <a:p>
            <a:pPr marL="457200" indent="-457200">
              <a:spcBef>
                <a:spcPts val="600"/>
              </a:spcBef>
              <a:spcAft>
                <a:spcPts val="600"/>
              </a:spcAft>
              <a:buFont typeface="Arial" panose="020B0604020202020204" pitchFamily="34" charset="0"/>
              <a:buChar char="•"/>
            </a:pPr>
            <a:r>
              <a:rPr lang="en-US" dirty="0"/>
              <a:t>By left-clicking and dragging the mouse on the colored square located at the pivot point, between two different directions, you can move in two directions simultaneously</a:t>
            </a:r>
            <a:r>
              <a:rPr lang="en-US" dirty="0" smtClean="0"/>
              <a:t>. </a:t>
            </a:r>
            <a:endParaRPr lang="en-US" dirty="0"/>
          </a:p>
          <a:p>
            <a:pPr indent="-457200">
              <a:lnSpc>
                <a:spcPct val="120000"/>
              </a:lnSpc>
              <a:buFont typeface="Arial" panose="020B0604020202020204" pitchFamily="34" charset="0"/>
              <a:buChar char="•"/>
            </a:pPr>
            <a:endParaRPr lang="en-US" dirty="0"/>
          </a:p>
          <a:p>
            <a:endParaRPr lang="en-US" dirty="0"/>
          </a:p>
        </p:txBody>
      </p:sp>
      <p:sp>
        <p:nvSpPr>
          <p:cNvPr id="5" name="Rectangle"/>
          <p:cNvSpPr/>
          <p:nvPr/>
        </p:nvSpPr>
        <p:spPr>
          <a:xfrm>
            <a:off x="1752108" y="4754880"/>
            <a:ext cx="9326880" cy="127365"/>
          </a:xfrm>
          <a:prstGeom prst="rect">
            <a:avLst/>
          </a:prstGeom>
          <a:solidFill>
            <a:srgbClr val="FFD966"/>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kern="0">
              <a:solidFill>
                <a:srgbClr val="FFFFFF"/>
              </a:solidFill>
              <a:latin typeface="Helvetica"/>
              <a:ea typeface="Helvetica"/>
              <a:cs typeface="Helvetica"/>
              <a:sym typeface="Helvetica"/>
            </a:endParaRPr>
          </a:p>
        </p:txBody>
      </p:sp>
    </p:spTree>
    <p:extLst>
      <p:ext uri="{BB962C8B-B14F-4D97-AF65-F5344CB8AC3E}">
        <p14:creationId xmlns:p14="http://schemas.microsoft.com/office/powerpoint/2010/main" val="378803988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9575" y="2560320"/>
            <a:ext cx="9326880" cy="2216811"/>
          </a:xfrm>
        </p:spPr>
        <p:txBody>
          <a:bodyPr/>
          <a:lstStyle/>
          <a:p>
            <a:r>
              <a:rPr lang="en-US" dirty="0" smtClean="0"/>
              <a:t>Rotate Transform</a:t>
            </a:r>
            <a:endParaRPr lang="en-US" dirty="0"/>
          </a:p>
        </p:txBody>
      </p:sp>
      <p:pic>
        <p:nvPicPr>
          <p:cNvPr id="5" name="Content Placeholder 22">
            <a:extLst>
              <a:ext uri="{FF2B5EF4-FFF2-40B4-BE49-F238E27FC236}">
                <a16:creationId xmlns:a16="http://schemas.microsoft.com/office/drawing/2014/main" xmlns="" id="{E678D840-28D7-4A58-B5D9-6D2372759C1D}"/>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tretch/>
        </p:blipFill>
        <p:spPr>
          <a:xfrm>
            <a:off x="12128640" y="1060175"/>
            <a:ext cx="12256808" cy="11595650"/>
          </a:xfrm>
          <a:prstGeom prst="rect">
            <a:avLst/>
          </a:prstGeom>
          <a:effectLst/>
        </p:spPr>
      </p:pic>
      <p:sp>
        <p:nvSpPr>
          <p:cNvPr id="4" name="Text Placeholder 3"/>
          <p:cNvSpPr>
            <a:spLocks noGrp="1"/>
          </p:cNvSpPr>
          <p:nvPr>
            <p:ph type="body" sz="quarter" idx="10"/>
          </p:nvPr>
        </p:nvSpPr>
        <p:spPr>
          <a:xfrm>
            <a:off x="1679574" y="5394960"/>
            <a:ext cx="9326880" cy="8648844"/>
          </a:xfrm>
        </p:spPr>
        <p:txBody>
          <a:bodyPr>
            <a:normAutofit/>
          </a:bodyPr>
          <a:lstStyle/>
          <a:p>
            <a:pPr>
              <a:lnSpc>
                <a:spcPct val="100000"/>
              </a:lnSpc>
              <a:spcAft>
                <a:spcPts val="1800"/>
              </a:spcAft>
            </a:pPr>
            <a:r>
              <a:rPr lang="en-US" sz="2800" dirty="0"/>
              <a:t>Rotation is handled the same in UE4 as in most other 3D programs: by using degrees of rotation. 360 degrees equals a full rotation, and full rotation can occur within any of the three axes, </a:t>
            </a:r>
            <a:r>
              <a:rPr lang="en-US" sz="2800" i="1" dirty="0"/>
              <a:t>x</a:t>
            </a:r>
            <a:r>
              <a:rPr lang="en-US" sz="2800" dirty="0"/>
              <a:t>, </a:t>
            </a:r>
            <a:r>
              <a:rPr lang="en-US" sz="2800" i="1" dirty="0"/>
              <a:t>y</a:t>
            </a:r>
            <a:r>
              <a:rPr lang="en-US" sz="2800" dirty="0"/>
              <a:t>, and </a:t>
            </a:r>
            <a:r>
              <a:rPr lang="en-US" sz="2800" i="1" dirty="0"/>
              <a:t>z</a:t>
            </a:r>
            <a:r>
              <a:rPr lang="en-US" sz="2800" dirty="0"/>
              <a:t>. Each axis is relative to a term specific to </a:t>
            </a:r>
            <a:r>
              <a:rPr lang="en-US" sz="2800" dirty="0" smtClean="0"/>
              <a:t>rotation:</a:t>
            </a:r>
            <a:endParaRPr lang="en-US" sz="2800" dirty="0"/>
          </a:p>
          <a:p>
            <a:pPr marL="685800" indent="-571500">
              <a:lnSpc>
                <a:spcPct val="100000"/>
              </a:lnSpc>
              <a:spcBef>
                <a:spcPts val="200"/>
              </a:spcBef>
              <a:spcAft>
                <a:spcPts val="200"/>
              </a:spcAft>
              <a:buFont typeface="Wingdings" panose="05000000000000000000" pitchFamily="2" charset="2"/>
              <a:buChar char="Ø"/>
            </a:pPr>
            <a:r>
              <a:rPr lang="en-US" sz="2800" dirty="0"/>
              <a:t>Pitch: </a:t>
            </a:r>
            <a:r>
              <a:rPr lang="en-US" sz="2800" i="1" dirty="0" smtClean="0"/>
              <a:t>x</a:t>
            </a:r>
            <a:endParaRPr lang="en-US" sz="2800" dirty="0"/>
          </a:p>
          <a:p>
            <a:pPr marL="685800" indent="-571500">
              <a:lnSpc>
                <a:spcPct val="100000"/>
              </a:lnSpc>
              <a:spcBef>
                <a:spcPts val="200"/>
              </a:spcBef>
              <a:spcAft>
                <a:spcPts val="200"/>
              </a:spcAft>
              <a:buFont typeface="Wingdings" panose="05000000000000000000" pitchFamily="2" charset="2"/>
              <a:buChar char="Ø"/>
            </a:pPr>
            <a:r>
              <a:rPr lang="en-US" sz="2800" dirty="0"/>
              <a:t>Yaw: </a:t>
            </a:r>
            <a:r>
              <a:rPr lang="en-US" sz="2800" i="1" dirty="0" smtClean="0"/>
              <a:t>y</a:t>
            </a:r>
            <a:endParaRPr lang="en-US" sz="2800" dirty="0"/>
          </a:p>
          <a:p>
            <a:pPr marL="685800" indent="-571500">
              <a:lnSpc>
                <a:spcPct val="100000"/>
              </a:lnSpc>
              <a:spcBef>
                <a:spcPts val="200"/>
              </a:spcBef>
              <a:spcAft>
                <a:spcPts val="200"/>
              </a:spcAft>
              <a:buFont typeface="Wingdings" panose="05000000000000000000" pitchFamily="2" charset="2"/>
              <a:buChar char="Ø"/>
            </a:pPr>
            <a:r>
              <a:rPr lang="en-US" sz="2800" dirty="0"/>
              <a:t>Roll: </a:t>
            </a:r>
            <a:r>
              <a:rPr lang="en-US" sz="2800" i="1" dirty="0" smtClean="0"/>
              <a:t>z</a:t>
            </a:r>
            <a:endParaRPr lang="en-US" sz="2800" dirty="0"/>
          </a:p>
          <a:p>
            <a:pPr>
              <a:lnSpc>
                <a:spcPct val="100000"/>
              </a:lnSpc>
              <a:spcBef>
                <a:spcPts val="1600"/>
              </a:spcBef>
              <a:spcAft>
                <a:spcPts val="2400"/>
              </a:spcAft>
            </a:pPr>
            <a:r>
              <a:rPr lang="en-US" sz="2800" dirty="0"/>
              <a:t>The Rotate degree-snapping tool is located beside the other transform snapping tools. By clicking the Rotate tool, you can turn on and off snapping and set specific snap degrees. </a:t>
            </a:r>
          </a:p>
          <a:p>
            <a:pPr>
              <a:lnSpc>
                <a:spcPct val="100000"/>
              </a:lnSpc>
              <a:spcBef>
                <a:spcPts val="0"/>
              </a:spcBef>
            </a:pPr>
            <a:r>
              <a:rPr lang="en-US" sz="2800" dirty="0" smtClean="0"/>
              <a:t>For </a:t>
            </a:r>
            <a:r>
              <a:rPr lang="en-US" sz="2800" dirty="0"/>
              <a:t>example, you can set an Actor to rotate and snap at 5-degree rotations or 30-degree rotations. This can be helpful when you’re using modular sets to control specific measurement </a:t>
            </a:r>
            <a:r>
              <a:rPr lang="en-US" sz="2800" dirty="0" smtClean="0"/>
              <a:t>rotations.</a:t>
            </a:r>
            <a:endParaRPr lang="en-US" sz="2800" dirty="0"/>
          </a:p>
          <a:p>
            <a:endParaRPr lang="en-US" sz="2800" dirty="0"/>
          </a:p>
        </p:txBody>
      </p:sp>
      <p:graphicFrame>
        <p:nvGraphicFramePr>
          <p:cNvPr id="6" name="Object 5">
            <a:extLst>
              <a:ext uri="{FF2B5EF4-FFF2-40B4-BE49-F238E27FC236}">
                <a16:creationId xmlns:a16="http://schemas.microsoft.com/office/drawing/2014/main" xmlns="" id="{5914AF16-B5B2-4E7D-874F-3472720157BD}"/>
              </a:ext>
            </a:extLst>
          </p:cNvPr>
          <p:cNvGraphicFramePr>
            <a:graphicFrameLocks noChangeAspect="1"/>
          </p:cNvGraphicFramePr>
          <p:nvPr>
            <p:extLst>
              <p:ext uri="{D42A27DB-BD31-4B8C-83A1-F6EECF244321}">
                <p14:modId xmlns:p14="http://schemas.microsoft.com/office/powerpoint/2010/main" val="1701153591"/>
              </p:ext>
            </p:extLst>
          </p:nvPr>
        </p:nvGraphicFramePr>
        <p:xfrm>
          <a:off x="12631577" y="6192424"/>
          <a:ext cx="6126880" cy="5588759"/>
        </p:xfrm>
        <a:graphic>
          <a:graphicData uri="http://schemas.openxmlformats.org/presentationml/2006/ole">
            <mc:AlternateContent xmlns:mc="http://schemas.openxmlformats.org/markup-compatibility/2006">
              <mc:Choice xmlns:v="urn:schemas-microsoft-com:vml" Requires="v">
                <p:oleObj spid="_x0000_s3167" name="Image" r:id="rId4" imgW="10069560" imgH="9142560" progId="Photoshop.Image.18">
                  <p:embed/>
                </p:oleObj>
              </mc:Choice>
              <mc:Fallback>
                <p:oleObj name="Image" r:id="rId4" imgW="10069560" imgH="9142560" progId="Photoshop.Image.18">
                  <p:embed/>
                  <p:pic>
                    <p:nvPicPr>
                      <p:cNvPr id="0" name=""/>
                      <p:cNvPicPr/>
                      <p:nvPr/>
                    </p:nvPicPr>
                    <p:blipFill>
                      <a:blip r:embed="rId5"/>
                      <a:stretch>
                        <a:fillRect/>
                      </a:stretch>
                    </p:blipFill>
                    <p:spPr>
                      <a:xfrm>
                        <a:off x="12631577" y="6192424"/>
                        <a:ext cx="6126880" cy="5588759"/>
                      </a:xfrm>
                      <a:prstGeom prst="rect">
                        <a:avLst/>
                      </a:prstGeom>
                      <a:ln w="31750" cmpd="sng">
                        <a:solidFill>
                          <a:schemeClr val="accent2">
                            <a:alpha val="99000"/>
                          </a:schemeClr>
                        </a:solidFill>
                      </a:ln>
                    </p:spPr>
                  </p:pic>
                </p:oleObj>
              </mc:Fallback>
            </mc:AlternateContent>
          </a:graphicData>
        </a:graphic>
      </p:graphicFrame>
      <p:sp>
        <p:nvSpPr>
          <p:cNvPr id="7" name="Rectangle"/>
          <p:cNvSpPr/>
          <p:nvPr/>
        </p:nvSpPr>
        <p:spPr>
          <a:xfrm>
            <a:off x="1752108" y="4937760"/>
            <a:ext cx="9326880" cy="127365"/>
          </a:xfrm>
          <a:prstGeom prst="rect">
            <a:avLst/>
          </a:prstGeom>
          <a:solidFill>
            <a:srgbClr val="FFD966"/>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kern="0">
              <a:solidFill>
                <a:srgbClr val="FFFFFF"/>
              </a:solidFill>
              <a:latin typeface="Helvetica"/>
              <a:ea typeface="Helvetica"/>
              <a:cs typeface="Helvetica"/>
              <a:sym typeface="Helvetica"/>
            </a:endParaRPr>
          </a:p>
        </p:txBody>
      </p:sp>
    </p:spTree>
    <p:extLst>
      <p:ext uri="{BB962C8B-B14F-4D97-AF65-F5344CB8AC3E}">
        <p14:creationId xmlns:p14="http://schemas.microsoft.com/office/powerpoint/2010/main" val="40972132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79575" y="2560320"/>
            <a:ext cx="9326880" cy="2216811"/>
          </a:xfrm>
        </p:spPr>
        <p:txBody>
          <a:bodyPr/>
          <a:lstStyle/>
          <a:p>
            <a:r>
              <a:rPr lang="en-US" dirty="0" smtClean="0"/>
              <a:t>Scale Transform</a:t>
            </a:r>
            <a:endParaRPr lang="en-US" dirty="0"/>
          </a:p>
        </p:txBody>
      </p:sp>
      <p:pic>
        <p:nvPicPr>
          <p:cNvPr id="8" name="Content Placeholder 22" descr="A picture containing sky, outdoor, stationary, sitting&#10;&#10;Description generated with high confidence">
            <a:extLst>
              <a:ext uri="{FF2B5EF4-FFF2-40B4-BE49-F238E27FC236}">
                <a16:creationId xmlns:a16="http://schemas.microsoft.com/office/drawing/2014/main" xmlns="" id="{E678D840-28D7-4A58-B5D9-6D2372759C1D}"/>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tretch/>
        </p:blipFill>
        <p:spPr>
          <a:xfrm>
            <a:off x="12138991" y="1188602"/>
            <a:ext cx="12236106" cy="11338796"/>
          </a:xfrm>
          <a:prstGeom prst="rect">
            <a:avLst/>
          </a:prstGeom>
          <a:effectLst/>
        </p:spPr>
      </p:pic>
      <p:sp>
        <p:nvSpPr>
          <p:cNvPr id="4" name="Text Placeholder 3"/>
          <p:cNvSpPr>
            <a:spLocks noGrp="1"/>
          </p:cNvSpPr>
          <p:nvPr>
            <p:ph type="body" sz="quarter" idx="10"/>
          </p:nvPr>
        </p:nvSpPr>
        <p:spPr>
          <a:xfrm>
            <a:off x="1679574" y="5394960"/>
            <a:ext cx="9326880" cy="8686800"/>
          </a:xfrm>
        </p:spPr>
        <p:txBody>
          <a:bodyPr>
            <a:normAutofit/>
          </a:bodyPr>
          <a:lstStyle/>
          <a:p>
            <a:pPr>
              <a:spcBef>
                <a:spcPts val="0"/>
              </a:spcBef>
              <a:spcAft>
                <a:spcPts val="2400"/>
              </a:spcAft>
            </a:pPr>
            <a:r>
              <a:rPr lang="en-US" dirty="0"/>
              <a:t>When you bring an Actor into a Level directly from the Content Browser, the scale is 1 on all </a:t>
            </a:r>
            <a:r>
              <a:rPr lang="en-US" dirty="0" smtClean="0"/>
              <a:t>axes.</a:t>
            </a:r>
          </a:p>
          <a:p>
            <a:pPr>
              <a:spcBef>
                <a:spcPts val="0"/>
              </a:spcBef>
              <a:spcAft>
                <a:spcPts val="2400"/>
              </a:spcAft>
            </a:pPr>
            <a:r>
              <a:rPr lang="en-US" dirty="0" smtClean="0"/>
              <a:t>The </a:t>
            </a:r>
            <a:r>
              <a:rPr lang="en-US" dirty="0"/>
              <a:t>Scale transform allows you to increase or decrease an Actor’s size </a:t>
            </a:r>
            <a:r>
              <a:rPr lang="en-US" b="1" dirty="0"/>
              <a:t>uniformly</a:t>
            </a:r>
            <a:r>
              <a:rPr lang="en-US" dirty="0"/>
              <a:t> or </a:t>
            </a:r>
            <a:r>
              <a:rPr lang="en-US" b="1" dirty="0" err="1"/>
              <a:t>nonuniformly</a:t>
            </a:r>
            <a:r>
              <a:rPr lang="en-US" dirty="0"/>
              <a:t> on the </a:t>
            </a:r>
            <a:r>
              <a:rPr lang="en-US" i="1" dirty="0"/>
              <a:t>x</a:t>
            </a:r>
            <a:r>
              <a:rPr lang="en-US" dirty="0"/>
              <a:t>, </a:t>
            </a:r>
            <a:r>
              <a:rPr lang="en-US" i="1" dirty="0"/>
              <a:t>y</a:t>
            </a:r>
            <a:r>
              <a:rPr lang="en-US" dirty="0"/>
              <a:t>, or </a:t>
            </a:r>
            <a:r>
              <a:rPr lang="en-US" i="1" dirty="0"/>
              <a:t>z</a:t>
            </a:r>
            <a:r>
              <a:rPr lang="en-US" dirty="0"/>
              <a:t> </a:t>
            </a:r>
            <a:r>
              <a:rPr lang="en-US" dirty="0" smtClean="0"/>
              <a:t>axis.</a:t>
            </a:r>
            <a:endParaRPr lang="en-US" dirty="0"/>
          </a:p>
          <a:p>
            <a:pPr marL="457200" indent="-457200">
              <a:spcAft>
                <a:spcPts val="600"/>
              </a:spcAft>
              <a:buFont typeface="Arial" panose="020B0604020202020204" pitchFamily="34" charset="0"/>
              <a:buChar char="•"/>
            </a:pPr>
            <a:r>
              <a:rPr lang="en-US" dirty="0"/>
              <a:t>To change the scale of an Actor, select the Actor and then select the Scale transformation tool or press the R key</a:t>
            </a:r>
            <a:r>
              <a:rPr lang="en-US" dirty="0" smtClean="0"/>
              <a:t>. </a:t>
            </a:r>
            <a:endParaRPr lang="en-US" dirty="0"/>
          </a:p>
          <a:p>
            <a:pPr marL="457200" indent="-457200">
              <a:spcBef>
                <a:spcPts val="600"/>
              </a:spcBef>
              <a:spcAft>
                <a:spcPts val="600"/>
              </a:spcAft>
              <a:buFont typeface="Arial" panose="020B0604020202020204" pitchFamily="34" charset="0"/>
              <a:buChar char="•"/>
            </a:pPr>
            <a:r>
              <a:rPr lang="en-US" dirty="0"/>
              <a:t>By moving any of the directionally oriented scale handles, you can scale the Actor in any direction</a:t>
            </a:r>
            <a:r>
              <a:rPr lang="en-US" dirty="0" smtClean="0"/>
              <a:t>. </a:t>
            </a:r>
            <a:endParaRPr lang="en-US" dirty="0"/>
          </a:p>
          <a:p>
            <a:pPr marL="457200" indent="-457200">
              <a:spcBef>
                <a:spcPts val="600"/>
              </a:spcBef>
              <a:spcAft>
                <a:spcPts val="600"/>
              </a:spcAft>
              <a:buFont typeface="Arial" panose="020B0604020202020204" pitchFamily="34" charset="0"/>
              <a:buChar char="•"/>
            </a:pPr>
            <a:r>
              <a:rPr lang="en-US" dirty="0"/>
              <a:t>If you select the middle white box on the Scale transform gizmo, you can scale the Actor uniformly and in every direction at once</a:t>
            </a:r>
            <a:r>
              <a:rPr lang="en-US" dirty="0" smtClean="0"/>
              <a:t>. </a:t>
            </a:r>
            <a:endParaRPr lang="en-US" dirty="0"/>
          </a:p>
          <a:p>
            <a:pPr marL="457200" indent="-457200">
              <a:spcBef>
                <a:spcPts val="600"/>
              </a:spcBef>
              <a:spcAft>
                <a:spcPts val="600"/>
              </a:spcAft>
              <a:buFont typeface="Arial" panose="020B0604020202020204" pitchFamily="34" charset="0"/>
              <a:buChar char="•"/>
            </a:pPr>
            <a:r>
              <a:rPr lang="en-US" dirty="0"/>
              <a:t>Selecting any of the bars connecting two directional scaling boxes, you can scale two axes at one time</a:t>
            </a:r>
            <a:r>
              <a:rPr lang="en-US" dirty="0" smtClean="0"/>
              <a:t>.</a:t>
            </a:r>
            <a:endParaRPr lang="en-US" dirty="0"/>
          </a:p>
          <a:p>
            <a:pPr marL="457200" indent="-457200"/>
            <a:endParaRPr lang="en-US" sz="2800" dirty="0"/>
          </a:p>
        </p:txBody>
      </p:sp>
      <p:sp>
        <p:nvSpPr>
          <p:cNvPr id="5" name="Rectangle"/>
          <p:cNvSpPr/>
          <p:nvPr/>
        </p:nvSpPr>
        <p:spPr>
          <a:xfrm>
            <a:off x="1752108" y="4937760"/>
            <a:ext cx="9326880" cy="127365"/>
          </a:xfrm>
          <a:prstGeom prst="rect">
            <a:avLst/>
          </a:prstGeom>
          <a:solidFill>
            <a:srgbClr val="FFD966"/>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kern="0">
              <a:solidFill>
                <a:srgbClr val="FFFFFF"/>
              </a:solidFill>
              <a:latin typeface="Helvetica"/>
              <a:ea typeface="Helvetica"/>
              <a:cs typeface="Helvetica"/>
              <a:sym typeface="Helvetica"/>
            </a:endParaRPr>
          </a:p>
        </p:txBody>
      </p:sp>
    </p:spTree>
    <p:extLst>
      <p:ext uri="{BB962C8B-B14F-4D97-AF65-F5344CB8AC3E}">
        <p14:creationId xmlns:p14="http://schemas.microsoft.com/office/powerpoint/2010/main" val="2375641257"/>
      </p:ext>
    </p:extLst>
  </p:cSld>
  <p:clrMapOvr>
    <a:masterClrMapping/>
  </p:clrMapOvr>
  <p:timing>
    <p:tnLst>
      <p:par>
        <p:cTn id="1" dur="indefinite" restart="never" nodeType="tmRoot"/>
      </p:par>
    </p:tnLst>
  </p:timing>
</p:sld>
</file>

<file path=ppt/theme/theme1.xml><?xml version="1.0" encoding="utf-8"?>
<a:theme xmlns:a="http://schemas.openxmlformats.org/drawingml/2006/main" name="1_EpicTheme B">
  <a:themeElements>
    <a:clrScheme name="Epic">
      <a:dk1>
        <a:srgbClr val="27292E"/>
      </a:dk1>
      <a:lt1>
        <a:srgbClr val="FFFFFF"/>
      </a:lt1>
      <a:dk2>
        <a:srgbClr val="323233"/>
      </a:dk2>
      <a:lt2>
        <a:srgbClr val="EDEFF3"/>
      </a:lt2>
      <a:accent1>
        <a:srgbClr val="F7941E"/>
      </a:accent1>
      <a:accent2>
        <a:srgbClr val="D9821D"/>
      </a:accent2>
      <a:accent3>
        <a:srgbClr val="A44724"/>
      </a:accent3>
      <a:accent4>
        <a:srgbClr val="F7941E"/>
      </a:accent4>
      <a:accent5>
        <a:srgbClr val="007EBF"/>
      </a:accent5>
      <a:accent6>
        <a:srgbClr val="00B0F0"/>
      </a:accent6>
      <a:hlink>
        <a:srgbClr val="F7941E"/>
      </a:hlink>
      <a:folHlink>
        <a:srgbClr val="A44724"/>
      </a:folHlink>
    </a:clrScheme>
    <a:fontScheme name="Epic Helvetica">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EpicTheme B" id="{7A5109E1-581F-47EB-A79F-660EE7530F47}" vid="{2CF3504D-26FC-45AD-BC25-32FA350B4E4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7029</TotalTime>
  <Words>2655</Words>
  <Application>Microsoft Office PowerPoint</Application>
  <PresentationFormat>Custom</PresentationFormat>
  <Paragraphs>168</Paragraphs>
  <Slides>26</Slides>
  <Notes>3</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26</vt:i4>
      </vt:variant>
    </vt:vector>
  </HeadingPairs>
  <TitlesOfParts>
    <vt:vector size="28" baseType="lpstr">
      <vt:lpstr>1_EpicTheme B</vt:lpstr>
      <vt:lpstr>Image</vt:lpstr>
      <vt:lpstr>PowerPoint Presentation</vt:lpstr>
      <vt:lpstr>PowerPoint Presentation</vt:lpstr>
      <vt:lpstr>PowerPoint Presentation</vt:lpstr>
      <vt:lpstr>Understanding Cartesian Coordinates</vt:lpstr>
      <vt:lpstr>Pivot Points</vt:lpstr>
      <vt:lpstr>Working with Transforms</vt:lpstr>
      <vt:lpstr>Move Transform</vt:lpstr>
      <vt:lpstr>Rotate Transform</vt:lpstr>
      <vt:lpstr>Scale Transform</vt:lpstr>
      <vt:lpstr>Interactive and Manual Transforms</vt:lpstr>
      <vt:lpstr>PowerPoint Presentation</vt:lpstr>
      <vt:lpstr>PowerPoint Presentation</vt:lpstr>
      <vt:lpstr>PowerPoint Presentation</vt:lpstr>
      <vt:lpstr>Grid Units</vt:lpstr>
      <vt:lpstr>Snapping to the Grid</vt:lpstr>
      <vt:lpstr>PowerPoint Presentation</vt:lpstr>
      <vt:lpstr>PowerPoint Presentation</vt:lpstr>
      <vt:lpstr>World Outliner</vt:lpstr>
      <vt:lpstr>PowerPoint Presentation</vt:lpstr>
      <vt:lpstr>World Outliner: Attaching</vt:lpstr>
      <vt:lpstr>World Outliner: Attaching</vt:lpstr>
      <vt:lpstr>World Outliner: Folders</vt:lpstr>
      <vt:lpstr>World Outliner: Groups</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Hour_3</dc:title>
  <dc:creator>Aram Cookson</dc:creator>
  <cp:lastModifiedBy>KBH</cp:lastModifiedBy>
  <cp:revision>156</cp:revision>
  <dcterms:created xsi:type="dcterms:W3CDTF">2017-07-16T04:57:38Z</dcterms:created>
  <dcterms:modified xsi:type="dcterms:W3CDTF">2018-06-08T16:45:55Z</dcterms:modified>
</cp:coreProperties>
</file>

<file path=docProps/thumbnail.jpeg>
</file>